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2" r:id="rId1"/>
    <p:sldMasterId id="2147483890" r:id="rId2"/>
  </p:sldMasterIdLst>
  <p:notesMasterIdLst>
    <p:notesMasterId r:id="rId12"/>
  </p:notesMasterIdLst>
  <p:handoutMasterIdLst>
    <p:handoutMasterId r:id="rId13"/>
  </p:handoutMasterIdLst>
  <p:sldIdLst>
    <p:sldId id="446" r:id="rId3"/>
    <p:sldId id="355" r:id="rId4"/>
    <p:sldId id="414" r:id="rId5"/>
    <p:sldId id="447" r:id="rId6"/>
    <p:sldId id="354" r:id="rId7"/>
    <p:sldId id="308" r:id="rId8"/>
    <p:sldId id="421" r:id="rId9"/>
    <p:sldId id="309" r:id="rId10"/>
    <p:sldId id="425" r:id="rId11"/>
  </p:sldIdLst>
  <p:sldSz cx="6858000" cy="9144000" type="letter"/>
  <p:notesSz cx="6834188" cy="99790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43">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6B9"/>
    <a:srgbClr val="29A7A1"/>
    <a:srgbClr val="000000"/>
    <a:srgbClr val="2C5DC0"/>
    <a:srgbClr val="006600"/>
    <a:srgbClr val="FF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9120" autoAdjust="0"/>
  </p:normalViewPr>
  <p:slideViewPr>
    <p:cSldViewPr>
      <p:cViewPr varScale="1">
        <p:scale>
          <a:sx n="92" d="100"/>
          <a:sy n="92" d="100"/>
        </p:scale>
        <p:origin x="2914" y="77"/>
      </p:cViewPr>
      <p:guideLst>
        <p:guide orient="horz" pos="2880"/>
        <p:guide pos="216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50" d="100"/>
        <a:sy n="50" d="100"/>
      </p:scale>
      <p:origin x="0" y="846"/>
    </p:cViewPr>
  </p:sorterViewPr>
  <p:notesViewPr>
    <p:cSldViewPr showGuides="1">
      <p:cViewPr varScale="1">
        <p:scale>
          <a:sx n="75" d="100"/>
          <a:sy n="75" d="100"/>
        </p:scale>
        <p:origin x="-3342" y="-96"/>
      </p:cViewPr>
      <p:guideLst>
        <p:guide orient="horz" pos="3143"/>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61481" cy="498951"/>
          </a:xfrm>
          <a:prstGeom prst="rect">
            <a:avLst/>
          </a:prstGeom>
        </p:spPr>
        <p:txBody>
          <a:bodyPr vert="horz" lIns="93763" tIns="46881" rIns="93763" bIns="46881" rtlCol="0"/>
          <a:lstStyle>
            <a:lvl1pPr algn="l">
              <a:defRPr sz="1200"/>
            </a:lvl1pPr>
          </a:lstStyle>
          <a:p>
            <a:endParaRPr lang="es-MX" dirty="0"/>
          </a:p>
        </p:txBody>
      </p:sp>
      <p:sp>
        <p:nvSpPr>
          <p:cNvPr id="3" name="2 Marcador de fecha"/>
          <p:cNvSpPr>
            <a:spLocks noGrp="1"/>
          </p:cNvSpPr>
          <p:nvPr>
            <p:ph type="dt" sz="quarter" idx="1"/>
          </p:nvPr>
        </p:nvSpPr>
        <p:spPr>
          <a:xfrm>
            <a:off x="3871127" y="0"/>
            <a:ext cx="2961481" cy="498951"/>
          </a:xfrm>
          <a:prstGeom prst="rect">
            <a:avLst/>
          </a:prstGeom>
        </p:spPr>
        <p:txBody>
          <a:bodyPr vert="horz" lIns="93763" tIns="46881" rIns="93763" bIns="46881" rtlCol="0"/>
          <a:lstStyle>
            <a:lvl1pPr algn="r">
              <a:defRPr sz="1200"/>
            </a:lvl1pPr>
          </a:lstStyle>
          <a:p>
            <a:fld id="{191193AC-C8F7-4B22-874A-34F1DE67DEDB}" type="datetimeFigureOut">
              <a:rPr lang="es-MX" smtClean="0"/>
              <a:pPr/>
              <a:t>08/03/2023</a:t>
            </a:fld>
            <a:endParaRPr lang="es-MX" dirty="0"/>
          </a:p>
        </p:txBody>
      </p:sp>
      <p:sp>
        <p:nvSpPr>
          <p:cNvPr id="4" name="3 Marcador de pie de página"/>
          <p:cNvSpPr>
            <a:spLocks noGrp="1"/>
          </p:cNvSpPr>
          <p:nvPr>
            <p:ph type="ftr" sz="quarter" idx="2"/>
          </p:nvPr>
        </p:nvSpPr>
        <p:spPr>
          <a:xfrm>
            <a:off x="1" y="9478342"/>
            <a:ext cx="2961481" cy="498951"/>
          </a:xfrm>
          <a:prstGeom prst="rect">
            <a:avLst/>
          </a:prstGeom>
        </p:spPr>
        <p:txBody>
          <a:bodyPr vert="horz" lIns="93763" tIns="46881" rIns="93763" bIns="46881" rtlCol="0" anchor="b"/>
          <a:lstStyle>
            <a:lvl1pPr algn="l">
              <a:defRPr sz="1200"/>
            </a:lvl1pPr>
          </a:lstStyle>
          <a:p>
            <a:r>
              <a:rPr lang="es-MX"/>
              <a:t>jjjjjjjjjjjjjjjjjjjjjjjjjjjjjjjjjjjjjjjjjjjjjjjjjjjjjjjjjjjjjjjjjjjjj</a:t>
            </a:r>
            <a:endParaRPr lang="es-MX" dirty="0"/>
          </a:p>
        </p:txBody>
      </p:sp>
      <p:sp>
        <p:nvSpPr>
          <p:cNvPr id="5" name="4 Marcador de número de diapositiva"/>
          <p:cNvSpPr>
            <a:spLocks noGrp="1"/>
          </p:cNvSpPr>
          <p:nvPr>
            <p:ph type="sldNum" sz="quarter" idx="3"/>
          </p:nvPr>
        </p:nvSpPr>
        <p:spPr>
          <a:xfrm>
            <a:off x="3871127" y="9478342"/>
            <a:ext cx="2961481" cy="498951"/>
          </a:xfrm>
          <a:prstGeom prst="rect">
            <a:avLst/>
          </a:prstGeom>
        </p:spPr>
        <p:txBody>
          <a:bodyPr vert="horz" lIns="93763" tIns="46881" rIns="93763" bIns="46881" rtlCol="0" anchor="b"/>
          <a:lstStyle>
            <a:lvl1pPr algn="r">
              <a:defRPr sz="1200"/>
            </a:lvl1pPr>
          </a:lstStyle>
          <a:p>
            <a:fld id="{C2DAA1FE-88E0-451C-BB12-2D09F9CA6C85}" type="slidenum">
              <a:rPr lang="es-MX" smtClean="0"/>
              <a:pPr/>
              <a:t>‹Nº›</a:t>
            </a:fld>
            <a:endParaRPr lang="es-MX" dirty="0"/>
          </a:p>
        </p:txBody>
      </p:sp>
    </p:spTree>
    <p:extLst>
      <p:ext uri="{BB962C8B-B14F-4D97-AF65-F5344CB8AC3E}">
        <p14:creationId xmlns:p14="http://schemas.microsoft.com/office/powerpoint/2010/main" val="335134312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61481" cy="498951"/>
          </a:xfrm>
          <a:prstGeom prst="rect">
            <a:avLst/>
          </a:prstGeom>
        </p:spPr>
        <p:txBody>
          <a:bodyPr vert="horz" lIns="93763" tIns="46881" rIns="93763" bIns="46881" rtlCol="0"/>
          <a:lstStyle>
            <a:lvl1pPr algn="l">
              <a:defRPr sz="1200"/>
            </a:lvl1pPr>
          </a:lstStyle>
          <a:p>
            <a:endParaRPr lang="es-MX" dirty="0"/>
          </a:p>
        </p:txBody>
      </p:sp>
      <p:sp>
        <p:nvSpPr>
          <p:cNvPr id="3" name="2 Marcador de fecha"/>
          <p:cNvSpPr>
            <a:spLocks noGrp="1"/>
          </p:cNvSpPr>
          <p:nvPr>
            <p:ph type="dt" idx="1"/>
          </p:nvPr>
        </p:nvSpPr>
        <p:spPr>
          <a:xfrm>
            <a:off x="3871127" y="0"/>
            <a:ext cx="2961481" cy="498951"/>
          </a:xfrm>
          <a:prstGeom prst="rect">
            <a:avLst/>
          </a:prstGeom>
        </p:spPr>
        <p:txBody>
          <a:bodyPr vert="horz" lIns="93763" tIns="46881" rIns="93763" bIns="46881" rtlCol="0"/>
          <a:lstStyle>
            <a:lvl1pPr algn="r">
              <a:defRPr sz="1200"/>
            </a:lvl1pPr>
          </a:lstStyle>
          <a:p>
            <a:fld id="{472129DC-FD96-4871-8FDD-1EE6FC2F9BC6}" type="datetimeFigureOut">
              <a:rPr lang="es-MX" smtClean="0"/>
              <a:pPr/>
              <a:t>08/03/2023</a:t>
            </a:fld>
            <a:endParaRPr lang="es-MX" dirty="0"/>
          </a:p>
        </p:txBody>
      </p:sp>
      <p:sp>
        <p:nvSpPr>
          <p:cNvPr id="4" name="3 Marcador de imagen de diapositiva"/>
          <p:cNvSpPr>
            <a:spLocks noGrp="1" noRot="1" noChangeAspect="1"/>
          </p:cNvSpPr>
          <p:nvPr>
            <p:ph type="sldImg" idx="2"/>
          </p:nvPr>
        </p:nvSpPr>
        <p:spPr>
          <a:xfrm>
            <a:off x="2014538" y="747713"/>
            <a:ext cx="2805112" cy="3741737"/>
          </a:xfrm>
          <a:prstGeom prst="rect">
            <a:avLst/>
          </a:prstGeom>
          <a:noFill/>
          <a:ln w="12700">
            <a:solidFill>
              <a:prstClr val="black"/>
            </a:solidFill>
          </a:ln>
        </p:spPr>
        <p:txBody>
          <a:bodyPr vert="horz" lIns="93763" tIns="46881" rIns="93763" bIns="46881" rtlCol="0" anchor="ctr"/>
          <a:lstStyle/>
          <a:p>
            <a:endParaRPr lang="es-MX" dirty="0"/>
          </a:p>
        </p:txBody>
      </p:sp>
      <p:sp>
        <p:nvSpPr>
          <p:cNvPr id="5" name="4 Marcador de notas"/>
          <p:cNvSpPr>
            <a:spLocks noGrp="1"/>
          </p:cNvSpPr>
          <p:nvPr>
            <p:ph type="body" sz="quarter" idx="3"/>
          </p:nvPr>
        </p:nvSpPr>
        <p:spPr>
          <a:xfrm>
            <a:off x="683419" y="4740039"/>
            <a:ext cx="5467350" cy="4490561"/>
          </a:xfrm>
          <a:prstGeom prst="rect">
            <a:avLst/>
          </a:prstGeom>
        </p:spPr>
        <p:txBody>
          <a:bodyPr vert="horz" lIns="93763" tIns="46881" rIns="93763" bIns="4688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1" y="9478342"/>
            <a:ext cx="2961481" cy="498951"/>
          </a:xfrm>
          <a:prstGeom prst="rect">
            <a:avLst/>
          </a:prstGeom>
        </p:spPr>
        <p:txBody>
          <a:bodyPr vert="horz" lIns="93763" tIns="46881" rIns="93763" bIns="46881" rtlCol="0" anchor="b"/>
          <a:lstStyle>
            <a:lvl1pPr algn="l">
              <a:defRPr sz="1200"/>
            </a:lvl1pPr>
          </a:lstStyle>
          <a:p>
            <a:r>
              <a:rPr lang="es-MX"/>
              <a:t>jjjjjjjjjjjjjjjjjjjjjjjjjjjjjjjjjjjjjjjjjjjjjjjjjjjjjjjjjjjjjjjjjjjjj</a:t>
            </a:r>
            <a:endParaRPr lang="es-MX" dirty="0"/>
          </a:p>
        </p:txBody>
      </p:sp>
      <p:sp>
        <p:nvSpPr>
          <p:cNvPr id="7" name="6 Marcador de número de diapositiva"/>
          <p:cNvSpPr>
            <a:spLocks noGrp="1"/>
          </p:cNvSpPr>
          <p:nvPr>
            <p:ph type="sldNum" sz="quarter" idx="5"/>
          </p:nvPr>
        </p:nvSpPr>
        <p:spPr>
          <a:xfrm>
            <a:off x="3871127" y="9478342"/>
            <a:ext cx="2961481" cy="498951"/>
          </a:xfrm>
          <a:prstGeom prst="rect">
            <a:avLst/>
          </a:prstGeom>
        </p:spPr>
        <p:txBody>
          <a:bodyPr vert="horz" lIns="93763" tIns="46881" rIns="93763" bIns="46881" rtlCol="0" anchor="b"/>
          <a:lstStyle>
            <a:lvl1pPr algn="r">
              <a:defRPr sz="1200"/>
            </a:lvl1pPr>
          </a:lstStyle>
          <a:p>
            <a:fld id="{AC7C17ED-7D3E-43BE-8BF8-D06B96A1B0EF}" type="slidenum">
              <a:rPr lang="es-MX" smtClean="0"/>
              <a:pPr/>
              <a:t>‹Nº›</a:t>
            </a:fld>
            <a:endParaRPr lang="es-MX" dirty="0"/>
          </a:p>
        </p:txBody>
      </p:sp>
    </p:spTree>
    <p:extLst>
      <p:ext uri="{BB962C8B-B14F-4D97-AF65-F5344CB8AC3E}">
        <p14:creationId xmlns:p14="http://schemas.microsoft.com/office/powerpoint/2010/main" val="894022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14538" y="747713"/>
            <a:ext cx="2805112" cy="3741737"/>
          </a:xfrm>
        </p:spPr>
      </p:sp>
      <p:sp>
        <p:nvSpPr>
          <p:cNvPr id="3" name="2 Marcador de notas"/>
          <p:cNvSpPr>
            <a:spLocks noGrp="1"/>
          </p:cNvSpPr>
          <p:nvPr>
            <p:ph type="body" idx="1"/>
          </p:nvPr>
        </p:nvSpPr>
        <p:spPr/>
        <p:txBody>
          <a:bodyPr>
            <a:normAutofit/>
          </a:bodyPr>
          <a:lstStyle/>
          <a:p>
            <a:endParaRPr lang="es-MX" dirty="0"/>
          </a:p>
        </p:txBody>
      </p:sp>
      <p:sp>
        <p:nvSpPr>
          <p:cNvPr id="4" name="3 Marcador de encabezado"/>
          <p:cNvSpPr>
            <a:spLocks noGrp="1"/>
          </p:cNvSpPr>
          <p:nvPr>
            <p:ph type="hdr" sz="quarter" idx="10"/>
          </p:nvPr>
        </p:nvSpPr>
        <p:spPr/>
        <p:txBody>
          <a:bodyPr/>
          <a:lstStyle/>
          <a:p>
            <a:endParaRPr lang="es-MX" dirty="0"/>
          </a:p>
        </p:txBody>
      </p:sp>
      <p:sp>
        <p:nvSpPr>
          <p:cNvPr id="5" name="4 Marcador de número de diapositiva"/>
          <p:cNvSpPr>
            <a:spLocks noGrp="1"/>
          </p:cNvSpPr>
          <p:nvPr>
            <p:ph type="sldNum" sz="quarter" idx="11"/>
          </p:nvPr>
        </p:nvSpPr>
        <p:spPr/>
        <p:txBody>
          <a:bodyPr/>
          <a:lstStyle/>
          <a:p>
            <a:fld id="{AC7C17ED-7D3E-43BE-8BF8-D06B96A1B0EF}" type="slidenum">
              <a:rPr lang="es-MX" smtClean="0"/>
              <a:pPr/>
              <a:t>2</a:t>
            </a:fld>
            <a:endParaRPr lang="es-MX" dirty="0"/>
          </a:p>
        </p:txBody>
      </p:sp>
    </p:spTree>
    <p:extLst>
      <p:ext uri="{BB962C8B-B14F-4D97-AF65-F5344CB8AC3E}">
        <p14:creationId xmlns:p14="http://schemas.microsoft.com/office/powerpoint/2010/main" val="50391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14538" y="747713"/>
            <a:ext cx="2805112" cy="3741737"/>
          </a:xfrm>
        </p:spPr>
      </p:sp>
      <p:sp>
        <p:nvSpPr>
          <p:cNvPr id="3" name="2 Marcador de notas"/>
          <p:cNvSpPr>
            <a:spLocks noGrp="1"/>
          </p:cNvSpPr>
          <p:nvPr>
            <p:ph type="body" idx="1"/>
          </p:nvPr>
        </p:nvSpPr>
        <p:spPr/>
        <p:txBody>
          <a:bodyPr>
            <a:normAutofit/>
          </a:bodyPr>
          <a:lstStyle/>
          <a:p>
            <a:endParaRPr lang="es-MX" dirty="0"/>
          </a:p>
        </p:txBody>
      </p:sp>
      <p:sp>
        <p:nvSpPr>
          <p:cNvPr id="4" name="3 Marcador de encabezado"/>
          <p:cNvSpPr>
            <a:spLocks noGrp="1"/>
          </p:cNvSpPr>
          <p:nvPr>
            <p:ph type="hdr" sz="quarter" idx="10"/>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jjjjjjjjjjjjjjjjjjjjjjjjjjjjjjjjjjjjjjjjjjjjjjjjjjjjjjjjjjjjjjjjjjjjj</a:t>
            </a:r>
            <a:endParaRPr lang="es-MX" dirty="0"/>
          </a:p>
        </p:txBody>
      </p:sp>
      <p:sp>
        <p:nvSpPr>
          <p:cNvPr id="6" name="5 Marcador de número de diapositiva"/>
          <p:cNvSpPr>
            <a:spLocks noGrp="1"/>
          </p:cNvSpPr>
          <p:nvPr>
            <p:ph type="sldNum" sz="quarter" idx="12"/>
          </p:nvPr>
        </p:nvSpPr>
        <p:spPr/>
        <p:txBody>
          <a:bodyPr/>
          <a:lstStyle/>
          <a:p>
            <a:fld id="{AC7C17ED-7D3E-43BE-8BF8-D06B96A1B0EF}" type="slidenum">
              <a:rPr lang="es-MX" smtClean="0"/>
              <a:pPr/>
              <a:t>3</a:t>
            </a:fld>
            <a:endParaRPr lang="es-MX" dirty="0"/>
          </a:p>
        </p:txBody>
      </p:sp>
    </p:spTree>
    <p:extLst>
      <p:ext uri="{BB962C8B-B14F-4D97-AF65-F5344CB8AC3E}">
        <p14:creationId xmlns:p14="http://schemas.microsoft.com/office/powerpoint/2010/main" val="339710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14538" y="747713"/>
            <a:ext cx="2805112" cy="3741737"/>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C7C17ED-7D3E-43BE-8BF8-D06B96A1B0EF}" type="slidenum">
              <a:rPr lang="es-MX" smtClean="0"/>
              <a:pPr/>
              <a:t>5</a:t>
            </a:fld>
            <a:endParaRPr lang="es-MX" dirty="0"/>
          </a:p>
        </p:txBody>
      </p:sp>
      <p:sp>
        <p:nvSpPr>
          <p:cNvPr id="5" name="4 Marcador de encabezado"/>
          <p:cNvSpPr>
            <a:spLocks noGrp="1"/>
          </p:cNvSpPr>
          <p:nvPr>
            <p:ph type="hdr" sz="quarter" idx="11"/>
          </p:nvPr>
        </p:nvSpPr>
        <p:spPr/>
        <p:txBody>
          <a:bodyPr/>
          <a:lstStyle/>
          <a:p>
            <a:endParaRPr lang="es-MX" dirty="0"/>
          </a:p>
        </p:txBody>
      </p:sp>
      <p:sp>
        <p:nvSpPr>
          <p:cNvPr id="6" name="5 Marcador de pie de página"/>
          <p:cNvSpPr>
            <a:spLocks noGrp="1"/>
          </p:cNvSpPr>
          <p:nvPr>
            <p:ph type="ftr" sz="quarter" idx="12"/>
          </p:nvPr>
        </p:nvSpPr>
        <p:spPr/>
        <p:txBody>
          <a:bodyPr/>
          <a:lstStyle/>
          <a:p>
            <a:r>
              <a:rPr lang="es-MX"/>
              <a:t>jjjjjjjjjjjjjjjjjjjjjjjjjjjjjjjjjjjjjjjjjjjjjjjjjjjjjjjjjjjjjjjjjjjjj</a:t>
            </a:r>
            <a:endParaRPr lang="es-MX" dirty="0"/>
          </a:p>
        </p:txBody>
      </p:sp>
    </p:spTree>
    <p:extLst>
      <p:ext uri="{BB962C8B-B14F-4D97-AF65-F5344CB8AC3E}">
        <p14:creationId xmlns:p14="http://schemas.microsoft.com/office/powerpoint/2010/main" val="216392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14538" y="747713"/>
            <a:ext cx="2805112" cy="3741737"/>
          </a:xfrm>
        </p:spPr>
      </p:sp>
      <p:sp>
        <p:nvSpPr>
          <p:cNvPr id="3" name="2 Marcador de notas"/>
          <p:cNvSpPr>
            <a:spLocks noGrp="1"/>
          </p:cNvSpPr>
          <p:nvPr>
            <p:ph type="body" idx="1"/>
          </p:nvPr>
        </p:nvSpPr>
        <p:spPr/>
        <p:txBody>
          <a:bodyPr>
            <a:normAutofit/>
          </a:bodyPr>
          <a:lstStyle/>
          <a:p>
            <a:endParaRPr lang="es-MX" dirty="0"/>
          </a:p>
        </p:txBody>
      </p:sp>
      <p:sp>
        <p:nvSpPr>
          <p:cNvPr id="4" name="3 Marcador de encabezado"/>
          <p:cNvSpPr>
            <a:spLocks noGrp="1"/>
          </p:cNvSpPr>
          <p:nvPr>
            <p:ph type="hdr" sz="quarter" idx="10"/>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jjjjjjjjjjjjjjjjjjjjjjjjjjjjjjjjjjjjjjjjjjjjjjjjjjjjjjjjjjjjjjjjjjjjj</a:t>
            </a:r>
            <a:endParaRPr lang="es-MX" dirty="0"/>
          </a:p>
        </p:txBody>
      </p:sp>
      <p:sp>
        <p:nvSpPr>
          <p:cNvPr id="6" name="5 Marcador de número de diapositiva"/>
          <p:cNvSpPr>
            <a:spLocks noGrp="1"/>
          </p:cNvSpPr>
          <p:nvPr>
            <p:ph type="sldNum" sz="quarter" idx="12"/>
          </p:nvPr>
        </p:nvSpPr>
        <p:spPr/>
        <p:txBody>
          <a:bodyPr/>
          <a:lstStyle/>
          <a:p>
            <a:fld id="{AC7C17ED-7D3E-43BE-8BF8-D06B96A1B0EF}" type="slidenum">
              <a:rPr lang="es-MX" smtClean="0"/>
              <a:pPr/>
              <a:t>6</a:t>
            </a:fld>
            <a:endParaRPr lang="es-MX" dirty="0"/>
          </a:p>
        </p:txBody>
      </p:sp>
    </p:spTree>
    <p:extLst>
      <p:ext uri="{BB962C8B-B14F-4D97-AF65-F5344CB8AC3E}">
        <p14:creationId xmlns:p14="http://schemas.microsoft.com/office/powerpoint/2010/main" val="109614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014538" y="747713"/>
            <a:ext cx="2805112" cy="3741737"/>
          </a:xfrm>
        </p:spPr>
      </p:sp>
      <p:sp>
        <p:nvSpPr>
          <p:cNvPr id="3" name="2 Marcador de notas"/>
          <p:cNvSpPr>
            <a:spLocks noGrp="1"/>
          </p:cNvSpPr>
          <p:nvPr>
            <p:ph type="body" idx="1"/>
          </p:nvPr>
        </p:nvSpPr>
        <p:spPr/>
        <p:txBody>
          <a:bodyPr>
            <a:normAutofit/>
          </a:bodyPr>
          <a:lstStyle/>
          <a:p>
            <a:endParaRPr lang="es-MX" dirty="0"/>
          </a:p>
        </p:txBody>
      </p:sp>
      <p:sp>
        <p:nvSpPr>
          <p:cNvPr id="4" name="3 Marcador de encabezado"/>
          <p:cNvSpPr>
            <a:spLocks noGrp="1"/>
          </p:cNvSpPr>
          <p:nvPr>
            <p:ph type="hdr" sz="quarter" idx="10"/>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jjjjjjjjjjjjjjjjjjjjjjjjjjjjjjjjjjjjjjjjjjjjjjjjjjjjjjjjjjjjjjjjjjjjj</a:t>
            </a:r>
            <a:endParaRPr lang="es-MX" dirty="0"/>
          </a:p>
        </p:txBody>
      </p:sp>
      <p:sp>
        <p:nvSpPr>
          <p:cNvPr id="6" name="5 Marcador de número de diapositiva"/>
          <p:cNvSpPr>
            <a:spLocks noGrp="1"/>
          </p:cNvSpPr>
          <p:nvPr>
            <p:ph type="sldNum" sz="quarter" idx="12"/>
          </p:nvPr>
        </p:nvSpPr>
        <p:spPr/>
        <p:txBody>
          <a:bodyPr/>
          <a:lstStyle/>
          <a:p>
            <a:fld id="{AC7C17ED-7D3E-43BE-8BF8-D06B96A1B0EF}" type="slidenum">
              <a:rPr lang="es-MX" smtClean="0"/>
              <a:pPr/>
              <a:t>8</a:t>
            </a:fld>
            <a:endParaRPr lang="es-MX" dirty="0"/>
          </a:p>
        </p:txBody>
      </p:sp>
    </p:spTree>
    <p:extLst>
      <p:ext uri="{BB962C8B-B14F-4D97-AF65-F5344CB8AC3E}">
        <p14:creationId xmlns:p14="http://schemas.microsoft.com/office/powerpoint/2010/main" val="315724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037"/>
            <a:ext cx="5829300" cy="1960563"/>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028700" y="5181600"/>
            <a:ext cx="480060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269175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713"/>
            <a:ext cx="6172200" cy="1524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342900" y="2133600"/>
            <a:ext cx="6172200" cy="60340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226998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0" y="366715"/>
            <a:ext cx="1543050" cy="780097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342900" y="366715"/>
            <a:ext cx="4476750" cy="780097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189021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76"/>
            <a:ext cx="5829300" cy="1960033"/>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ED576D6E-1544-42D3-A134-C5CDE5951A74}" type="datetimeFigureOut">
              <a:rPr lang="es-MX" smtClean="0"/>
              <a:t>08/03/2023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F32720A-CD79-4A9B-A129-42318A57A4A4}" type="slidenum">
              <a:rPr lang="es-MX" smtClean="0"/>
              <a:t>‹Nº›</a:t>
            </a:fld>
            <a:endParaRPr lang="es-MX"/>
          </a:p>
        </p:txBody>
      </p:sp>
    </p:spTree>
    <p:extLst>
      <p:ext uri="{BB962C8B-B14F-4D97-AF65-F5344CB8AC3E}">
        <p14:creationId xmlns:p14="http://schemas.microsoft.com/office/powerpoint/2010/main" val="335067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50233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41735" y="3875626"/>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414223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3360209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483775"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75"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173097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1870877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1307857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6" y="364067"/>
            <a:ext cx="2256235" cy="154940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2681293" y="364075"/>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42906" y="1913475"/>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394678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713"/>
            <a:ext cx="6172200" cy="1524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342900" y="2133600"/>
            <a:ext cx="6172200" cy="60340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2716450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1"/>
            <a:ext cx="4114800" cy="755651"/>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106341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1260805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57181" y="488951"/>
            <a:ext cx="3357563" cy="104013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4A6AF7D-8FE9-4B5B-80F4-228F911F2AC9}" type="datetimeFigureOut">
              <a:rPr lang="es-MX" smtClean="0"/>
              <a:pPr/>
              <a:t>08/03/2023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87C2123-52A1-4BBE-90B8-97A4E58772EA}" type="slidenum">
              <a:rPr lang="es-MX" smtClean="0"/>
              <a:pPr/>
              <a:t>‹Nº›</a:t>
            </a:fld>
            <a:endParaRPr lang="es-MX" dirty="0"/>
          </a:p>
        </p:txBody>
      </p:sp>
    </p:spTree>
    <p:extLst>
      <p:ext uri="{BB962C8B-B14F-4D97-AF65-F5344CB8AC3E}">
        <p14:creationId xmlns:p14="http://schemas.microsoft.com/office/powerpoint/2010/main" val="110924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70"/>
            <a:ext cx="5829300" cy="1960033"/>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028700" y="5181600"/>
            <a:ext cx="480060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342900" y="8475137"/>
            <a:ext cx="1600200" cy="486833"/>
          </a:xfrm>
          <a:prstGeom prst="rect">
            <a:avLst/>
          </a:prstGeom>
        </p:spPr>
        <p:txBody>
          <a:bodyPr/>
          <a:lstStyle/>
          <a:p>
            <a:fld id="{64A6AF7D-8FE9-4B5B-80F4-228F911F2AC9}" type="datetimeFigureOut">
              <a:rPr lang="es-MX" smtClean="0"/>
              <a:pPr/>
              <a:t>08/03/2023</a:t>
            </a:fld>
            <a:endParaRPr lang="es-MX" dirty="0"/>
          </a:p>
        </p:txBody>
      </p:sp>
      <p:sp>
        <p:nvSpPr>
          <p:cNvPr id="5" name="Marcador de pie de página 4"/>
          <p:cNvSpPr>
            <a:spLocks noGrp="1"/>
          </p:cNvSpPr>
          <p:nvPr>
            <p:ph type="ftr" sz="quarter" idx="11"/>
          </p:nvPr>
        </p:nvSpPr>
        <p:spPr>
          <a:xfrm>
            <a:off x="2343150" y="8475137"/>
            <a:ext cx="2171700" cy="486833"/>
          </a:xfrm>
          <a:prstGeom prst="rect">
            <a:avLst/>
          </a:prstGeom>
        </p:spPr>
        <p:txBody>
          <a:bodyPr/>
          <a:lstStyle/>
          <a:p>
            <a:endParaRPr lang="es-MX" dirty="0"/>
          </a:p>
        </p:txBody>
      </p:sp>
      <p:sp>
        <p:nvSpPr>
          <p:cNvPr id="6" name="Marcador de número de diapositiva 5"/>
          <p:cNvSpPr>
            <a:spLocks noGrp="1"/>
          </p:cNvSpPr>
          <p:nvPr>
            <p:ph type="sldNum" sz="quarter" idx="12"/>
          </p:nvPr>
        </p:nvSpPr>
        <p:spPr>
          <a:xfrm>
            <a:off x="4914900" y="8475137"/>
            <a:ext cx="1600200" cy="486833"/>
          </a:xfrm>
          <a:prstGeom prst="rect">
            <a:avLst/>
          </a:prstGeom>
        </p:spPr>
        <p:txBody>
          <a:bodyPr/>
          <a:lstStyle/>
          <a:p>
            <a:fld id="{887C2123-52A1-4BBE-90B8-97A4E58772EA}" type="slidenum">
              <a:rPr lang="es-MX" smtClean="0"/>
              <a:pPr/>
              <a:t>‹Nº›</a:t>
            </a:fld>
            <a:endParaRPr lang="es-MX" dirty="0"/>
          </a:p>
        </p:txBody>
      </p:sp>
      <p:sp>
        <p:nvSpPr>
          <p:cNvPr id="8" name="Marcador de posición de imagen 7"/>
          <p:cNvSpPr>
            <a:spLocks noGrp="1"/>
          </p:cNvSpPr>
          <p:nvPr>
            <p:ph type="pic" sz="quarter" idx="13"/>
          </p:nvPr>
        </p:nvSpPr>
        <p:spPr>
          <a:xfrm>
            <a:off x="0" y="0"/>
            <a:ext cx="6858000" cy="9144000"/>
          </a:xfrm>
          <a:prstGeom prst="rect">
            <a:avLst/>
          </a:prstGeom>
        </p:spPr>
        <p:txBody>
          <a:bodyPr vert="horz"/>
          <a:lstStyle/>
          <a:p>
            <a:endParaRPr lang="es-ES" dirty="0"/>
          </a:p>
        </p:txBody>
      </p:sp>
    </p:spTree>
    <p:extLst>
      <p:ext uri="{BB962C8B-B14F-4D97-AF65-F5344CB8AC3E}">
        <p14:creationId xmlns:p14="http://schemas.microsoft.com/office/powerpoint/2010/main" val="92003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41338" y="5875339"/>
            <a:ext cx="5829300" cy="1816100"/>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541338" y="3875089"/>
            <a:ext cx="5829300" cy="2000251"/>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38142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713"/>
            <a:ext cx="6172200" cy="1524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326787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713"/>
            <a:ext cx="6172200" cy="1524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3484565"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3484565"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359262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713"/>
            <a:ext cx="6172200" cy="1524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291247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406405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3539"/>
            <a:ext cx="2255838" cy="154940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2681289" y="363539"/>
            <a:ext cx="3833812"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342900" y="1912939"/>
            <a:ext cx="2255838"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266163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44613" y="6400801"/>
            <a:ext cx="4114800" cy="755651"/>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344613" y="7156451"/>
            <a:ext cx="4114800" cy="10731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0998DEE-7BFD-574E-97D7-59306399BAE2}" type="datetimeFigureOut">
              <a:rPr lang="es-ES" smtClean="0"/>
              <a:pPr/>
              <a:t>08/03/2023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172169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342900" y="8475666"/>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E0998DEE-7BFD-574E-97D7-59306399BAE2}" type="datetimeFigureOut">
              <a:rPr lang="es-ES" smtClean="0"/>
              <a:pPr/>
              <a:t>08/03/2023</a:t>
            </a:fld>
            <a:endParaRPr lang="es-ES" dirty="0"/>
          </a:p>
        </p:txBody>
      </p:sp>
      <p:sp>
        <p:nvSpPr>
          <p:cNvPr id="5" name="Marcador de pie de página 4"/>
          <p:cNvSpPr>
            <a:spLocks noGrp="1"/>
          </p:cNvSpPr>
          <p:nvPr>
            <p:ph type="ftr" sz="quarter" idx="3"/>
          </p:nvPr>
        </p:nvSpPr>
        <p:spPr>
          <a:xfrm>
            <a:off x="2343150" y="8475666"/>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4914900" y="8475666"/>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70B84F1-0D07-6144-BD7B-905A3D931458}" type="slidenum">
              <a:rPr lang="es-ES" smtClean="0"/>
              <a:pPr/>
              <a:t>‹Nº›</a:t>
            </a:fld>
            <a:endParaRPr lang="es-ES" dirty="0"/>
          </a:p>
        </p:txBody>
      </p:sp>
    </p:spTree>
    <p:extLst>
      <p:ext uri="{BB962C8B-B14F-4D97-AF65-F5344CB8AC3E}">
        <p14:creationId xmlns:p14="http://schemas.microsoft.com/office/powerpoint/2010/main" val="412964307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42900" y="2133609"/>
            <a:ext cx="6172200" cy="60346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42900" y="8475142"/>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0998DEE-7BFD-574E-97D7-59306399BAE2}" type="datetimeFigureOut">
              <a:rPr lang="es-ES" smtClean="0"/>
              <a:pPr/>
              <a:t>08/03/2023</a:t>
            </a:fld>
            <a:endParaRPr lang="es-ES" dirty="0"/>
          </a:p>
        </p:txBody>
      </p:sp>
      <p:sp>
        <p:nvSpPr>
          <p:cNvPr id="5" name="4 Marcador de pie de página"/>
          <p:cNvSpPr>
            <a:spLocks noGrp="1"/>
          </p:cNvSpPr>
          <p:nvPr>
            <p:ph type="ftr" sz="quarter" idx="3"/>
          </p:nvPr>
        </p:nvSpPr>
        <p:spPr>
          <a:xfrm>
            <a:off x="2343150" y="8475142"/>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4914900" y="8475142"/>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70B84F1-0D07-6144-BD7B-905A3D931458}" type="slidenum">
              <a:rPr lang="es-ES" smtClean="0"/>
              <a:pPr/>
              <a:t>‹Nº›</a:t>
            </a:fld>
            <a:endParaRPr lang="es-ES" dirty="0"/>
          </a:p>
        </p:txBody>
      </p:sp>
      <p:pic>
        <p:nvPicPr>
          <p:cNvPr id="7" name="Imagen 1"/>
          <p:cNvPicPr>
            <a:picLocks noChangeAspect="1"/>
          </p:cNvPicPr>
          <p:nvPr userDrawn="1"/>
        </p:nvPicPr>
        <p:blipFill>
          <a:blip r:embed="rId14" cstate="print"/>
          <a:stretch>
            <a:fillRect/>
          </a:stretch>
        </p:blipFill>
        <p:spPr>
          <a:xfrm>
            <a:off x="0" y="88903"/>
            <a:ext cx="6858000" cy="8947079"/>
          </a:xfrm>
          <a:prstGeom prst="rect">
            <a:avLst/>
          </a:prstGeom>
        </p:spPr>
      </p:pic>
    </p:spTree>
    <p:extLst>
      <p:ext uri="{BB962C8B-B14F-4D97-AF65-F5344CB8AC3E}">
        <p14:creationId xmlns:p14="http://schemas.microsoft.com/office/powerpoint/2010/main" val="196071296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82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7 Grupo"/>
          <p:cNvGrpSpPr/>
          <p:nvPr/>
        </p:nvGrpSpPr>
        <p:grpSpPr>
          <a:xfrm>
            <a:off x="0" y="1691680"/>
            <a:ext cx="3212976" cy="5616624"/>
            <a:chOff x="0" y="1691680"/>
            <a:chExt cx="3212976" cy="5616624"/>
          </a:xfrm>
        </p:grpSpPr>
        <p:sp>
          <p:nvSpPr>
            <p:cNvPr id="6" name="5 Elipse"/>
            <p:cNvSpPr/>
            <p:nvPr/>
          </p:nvSpPr>
          <p:spPr>
            <a:xfrm>
              <a:off x="0" y="2085165"/>
              <a:ext cx="3212976" cy="4964592"/>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0" y="1691680"/>
              <a:ext cx="908720" cy="56166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pSp>
      <p:sp>
        <p:nvSpPr>
          <p:cNvPr id="9" name="8 CuadroTexto"/>
          <p:cNvSpPr txBox="1"/>
          <p:nvPr/>
        </p:nvSpPr>
        <p:spPr>
          <a:xfrm>
            <a:off x="-162400" y="2771802"/>
            <a:ext cx="3447384" cy="3831818"/>
          </a:xfrm>
          <a:prstGeom prst="rect">
            <a:avLst/>
          </a:prstGeom>
          <a:noFill/>
        </p:spPr>
        <p:txBody>
          <a:bodyPr wrap="square" rtlCol="0">
            <a:spAutoFit/>
          </a:bodyPr>
          <a:lstStyle/>
          <a:p>
            <a:pPr algn="ctr">
              <a:lnSpc>
                <a:spcPct val="150000"/>
              </a:lnSpc>
            </a:pPr>
            <a:r>
              <a:rPr lang="es-MX" sz="2700" b="1" dirty="0">
                <a:latin typeface="Arial Black" pitchFamily="34" charset="0"/>
                <a:cs typeface="Arial" pitchFamily="34" charset="0"/>
              </a:rPr>
              <a:t>CATÁLOGO DE SERVICIOS DE EDUCACIÓN CONTINUA Y/O TECNOLÓGICOS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908720" y="1805501"/>
            <a:ext cx="5184576" cy="1107996"/>
          </a:xfrm>
          <a:prstGeom prst="rect">
            <a:avLst/>
          </a:prstGeom>
          <a:noFill/>
        </p:spPr>
        <p:txBody>
          <a:bodyPr wrap="square" lIns="91440" tIns="45720" rIns="91440" bIns="45720">
            <a:spAutoFit/>
          </a:bodyPr>
          <a:lstStyle/>
          <a:p>
            <a:pPr algn="ctr"/>
            <a:r>
              <a:rPr lang="es-ES" sz="6600" b="1" i="1" dirty="0">
                <a:ln w="12700">
                  <a:noFill/>
                  <a:prstDash val="solid"/>
                </a:ln>
                <a:effectLst>
                  <a:outerShdw blurRad="41275" dist="20320" dir="1800000" algn="tl" rotWithShape="0">
                    <a:srgbClr val="000000">
                      <a:alpha val="40000"/>
                    </a:srgbClr>
                  </a:outerShdw>
                </a:effectLst>
                <a:latin typeface="Arial Rounded MT Bold" pitchFamily="34" charset="0"/>
              </a:rPr>
              <a:t>U T R N G </a:t>
            </a:r>
            <a:endParaRPr lang="es-ES" sz="5400" b="1" i="1" dirty="0">
              <a:ln w="12700">
                <a:noFill/>
                <a:prstDash val="solid"/>
              </a:ln>
              <a:effectLst>
                <a:outerShdw blurRad="41275" dist="20320" dir="1800000" algn="tl" rotWithShape="0">
                  <a:srgbClr val="000000">
                    <a:alpha val="40000"/>
                  </a:srgbClr>
                </a:outerShdw>
              </a:effectLst>
              <a:latin typeface="Arial Rounded MT Bold" pitchFamily="34" charset="0"/>
            </a:endParaRPr>
          </a:p>
        </p:txBody>
      </p:sp>
      <p:sp>
        <p:nvSpPr>
          <p:cNvPr id="4" name="3 Rectángulo"/>
          <p:cNvSpPr/>
          <p:nvPr/>
        </p:nvSpPr>
        <p:spPr>
          <a:xfrm>
            <a:off x="908720" y="3059832"/>
            <a:ext cx="4556498" cy="307777"/>
          </a:xfrm>
          <a:prstGeom prst="rect">
            <a:avLst/>
          </a:prstGeom>
          <a:noFill/>
        </p:spPr>
        <p:txBody>
          <a:bodyPr wrap="square" lIns="91440" tIns="45720" rIns="91440" bIns="45720">
            <a:spAutoFit/>
          </a:bodyPr>
          <a:lstStyle/>
          <a:p>
            <a:pPr algn="ctr"/>
            <a:r>
              <a:rPr lang="es-ES" sz="1400" b="1" cap="none" spc="0" dirty="0">
                <a:ln w="12700">
                  <a:noFill/>
                  <a:prstDash val="solid"/>
                </a:ln>
                <a:effectLst>
                  <a:outerShdw blurRad="41275" dist="20320" dir="1800000" algn="tl" rotWithShape="0">
                    <a:srgbClr val="000000">
                      <a:alpha val="40000"/>
                    </a:srgbClr>
                  </a:outerShdw>
                </a:effectLst>
              </a:rPr>
              <a:t>Universidad Tecnológica de la Región Norte de Guerrero</a:t>
            </a:r>
          </a:p>
        </p:txBody>
      </p:sp>
      <p:cxnSp>
        <p:nvCxnSpPr>
          <p:cNvPr id="7" name="6 Conector recto"/>
          <p:cNvCxnSpPr/>
          <p:nvPr/>
        </p:nvCxnSpPr>
        <p:spPr>
          <a:xfrm>
            <a:off x="2060848" y="3563888"/>
            <a:ext cx="0" cy="2016224"/>
          </a:xfrm>
          <a:prstGeom prst="line">
            <a:avLst/>
          </a:prstGeom>
          <a:ln w="254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060850" y="3426718"/>
            <a:ext cx="3384376" cy="1754326"/>
          </a:xfrm>
          <a:prstGeom prst="rect">
            <a:avLst/>
          </a:prstGeom>
          <a:noFill/>
        </p:spPr>
        <p:txBody>
          <a:bodyPr wrap="square" rtlCol="0">
            <a:spAutoFit/>
          </a:bodyPr>
          <a:lstStyle/>
          <a:p>
            <a:pPr>
              <a:buFont typeface="Wingdings" pitchFamily="2" charset="2"/>
              <a:buChar char="ü"/>
            </a:pPr>
            <a:r>
              <a:rPr lang="es-MX" dirty="0"/>
              <a:t>Cursos</a:t>
            </a:r>
          </a:p>
          <a:p>
            <a:pPr>
              <a:buFont typeface="Wingdings" pitchFamily="2" charset="2"/>
              <a:buChar char="ü"/>
            </a:pPr>
            <a:endParaRPr lang="es-MX" dirty="0"/>
          </a:p>
          <a:p>
            <a:pPr>
              <a:buFont typeface="Wingdings" pitchFamily="2" charset="2"/>
              <a:buChar char="ü"/>
            </a:pPr>
            <a:r>
              <a:rPr lang="es-MX" dirty="0"/>
              <a:t>Diplomados</a:t>
            </a:r>
          </a:p>
          <a:p>
            <a:pPr>
              <a:buFont typeface="Wingdings" pitchFamily="2" charset="2"/>
              <a:buChar char="ü"/>
            </a:pPr>
            <a:endParaRPr lang="es-MX" dirty="0"/>
          </a:p>
          <a:p>
            <a:pPr>
              <a:buFont typeface="Wingdings" pitchFamily="2" charset="2"/>
              <a:buChar char="ü"/>
            </a:pPr>
            <a:r>
              <a:rPr lang="es-MX" dirty="0"/>
              <a:t>Talleres</a:t>
            </a:r>
          </a:p>
          <a:p>
            <a:endParaRPr lang="es-MX" dirty="0"/>
          </a:p>
        </p:txBody>
      </p:sp>
      <p:sp>
        <p:nvSpPr>
          <p:cNvPr id="9" name="8 CuadroTexto"/>
          <p:cNvSpPr txBox="1"/>
          <p:nvPr/>
        </p:nvSpPr>
        <p:spPr>
          <a:xfrm>
            <a:off x="773772" y="6156176"/>
            <a:ext cx="4671453" cy="1107996"/>
          </a:xfrm>
          <a:prstGeom prst="rect">
            <a:avLst/>
          </a:prstGeom>
          <a:noFill/>
        </p:spPr>
        <p:txBody>
          <a:bodyPr wrap="square" rtlCol="0">
            <a:spAutoFit/>
          </a:bodyPr>
          <a:lstStyle/>
          <a:p>
            <a:pPr algn="ctr"/>
            <a:r>
              <a:rPr lang="es-MX" sz="6600" b="1" dirty="0">
                <a:ln w="19050">
                  <a:solidFill>
                    <a:schemeClr val="tx2">
                      <a:tint val="1000"/>
                    </a:schemeClr>
                  </a:solidFill>
                  <a:prstDash val="solid"/>
                </a:ln>
                <a:effectLst>
                  <a:outerShdw blurRad="50000" dist="50800" dir="7500000" algn="tl">
                    <a:srgbClr val="000000">
                      <a:shade val="5000"/>
                      <a:alpha val="35000"/>
                    </a:srgbClr>
                  </a:outerShdw>
                </a:effectLst>
              </a:rPr>
              <a:t>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1340768" y="1187627"/>
            <a:ext cx="5184576" cy="276999"/>
          </a:xfrm>
          <a:prstGeom prst="rect">
            <a:avLst/>
          </a:prstGeom>
          <a:noFill/>
        </p:spPr>
        <p:txBody>
          <a:bodyPr wrap="square" rtlCol="0">
            <a:spAutoFit/>
          </a:bodyPr>
          <a:lstStyle/>
          <a:p>
            <a:endParaRPr lang="es-MX" sz="1200" dirty="0"/>
          </a:p>
        </p:txBody>
      </p:sp>
      <p:sp>
        <p:nvSpPr>
          <p:cNvPr id="7" name="6 CuadroTexto"/>
          <p:cNvSpPr txBox="1"/>
          <p:nvPr/>
        </p:nvSpPr>
        <p:spPr>
          <a:xfrm>
            <a:off x="1124744" y="3750298"/>
            <a:ext cx="5400600" cy="646331"/>
          </a:xfrm>
          <a:prstGeom prst="rect">
            <a:avLst/>
          </a:prstGeom>
          <a:solidFill>
            <a:schemeClr val="bg2">
              <a:lumMod val="75000"/>
            </a:schemeClr>
          </a:solidFill>
          <a:ln>
            <a:solidFill>
              <a:schemeClr val="accent1"/>
            </a:solidFill>
          </a:ln>
          <a:effectLst>
            <a:glow rad="228600">
              <a:schemeClr val="accent1">
                <a:satMod val="175000"/>
                <a:alpha val="40000"/>
              </a:schemeClr>
            </a:glow>
          </a:effectLst>
        </p:spPr>
        <p:txBody>
          <a:bodyPr wrap="square" rtlCol="0">
            <a:spAutoFit/>
          </a:bodyPr>
          <a:lstStyle/>
          <a:p>
            <a:pPr algn="ctr"/>
            <a:r>
              <a:rPr lang="es-ES" sz="3600" b="1" i="1" dirty="0"/>
              <a:t>INGENIERÍA INDUSTRIAL</a:t>
            </a:r>
            <a:endParaRPr lang="es-MX" sz="3600"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92696" y="545649"/>
            <a:ext cx="5328592" cy="707886"/>
          </a:xfrm>
          <a:prstGeom prst="rect">
            <a:avLst/>
          </a:prstGeom>
          <a:noFill/>
        </p:spPr>
        <p:txBody>
          <a:bodyPr wrap="square" rtlCol="0">
            <a:spAutoFit/>
          </a:bodyPr>
          <a:lstStyle/>
          <a:p>
            <a:pPr marL="274320" indent="-274320" algn="ctr">
              <a:buClr>
                <a:schemeClr val="accent3"/>
              </a:buClr>
              <a:defRPr/>
            </a:pPr>
            <a:r>
              <a:rPr lang="es-ES" sz="2000" b="1" spc="300" dirty="0"/>
              <a:t>DIPLOMADO EN FABRICACIÓN DIGITAL</a:t>
            </a:r>
            <a:endParaRPr lang="es-MX" sz="2000" b="1" spc="300" dirty="0"/>
          </a:p>
        </p:txBody>
      </p:sp>
      <p:sp>
        <p:nvSpPr>
          <p:cNvPr id="4" name="3 CuadroTexto"/>
          <p:cNvSpPr txBox="1"/>
          <p:nvPr/>
        </p:nvSpPr>
        <p:spPr>
          <a:xfrm>
            <a:off x="764704" y="1619672"/>
            <a:ext cx="5400601" cy="2456057"/>
          </a:xfrm>
          <a:prstGeom prst="rect">
            <a:avLst/>
          </a:prstGeom>
          <a:noFill/>
        </p:spPr>
        <p:txBody>
          <a:bodyPr wrap="square" rtlCol="0">
            <a:spAutoFit/>
          </a:bodyPr>
          <a:lstStyle/>
          <a:p>
            <a:pPr algn="ctr">
              <a:lnSpc>
                <a:spcPct val="80000"/>
              </a:lnSpc>
            </a:pPr>
            <a:r>
              <a:rPr lang="es-ES" sz="1600" b="1" i="1" spc="300" dirty="0">
                <a:ea typeface="Tahoma" pitchFamily="34" charset="0"/>
                <a:cs typeface="Tahoma" pitchFamily="34" charset="0"/>
              </a:rPr>
              <a:t>PRESENTACIÓN</a:t>
            </a:r>
          </a:p>
          <a:p>
            <a:pPr algn="ctr">
              <a:lnSpc>
                <a:spcPct val="80000"/>
              </a:lnSpc>
            </a:pPr>
            <a:endParaRPr lang="es-ES" sz="1600" i="1" dirty="0">
              <a:ea typeface="Tahoma" pitchFamily="34" charset="0"/>
              <a:cs typeface="Tahoma" pitchFamily="34" charset="0"/>
            </a:endParaRPr>
          </a:p>
          <a:p>
            <a:pPr indent="14288" algn="just"/>
            <a:r>
              <a:rPr lang="es-ES" sz="1600" dirty="0"/>
              <a:t>La fabricación digital es un proceso de trabajo de diseño y fabricación en el que los datos digitales permiten a los equipos de fabricación crear diversas geometrías de piezas. Estos datos suelen venir del CAD (diseño asistido por ordenador) que después se transfiere al software de CAM (fabricación asistida por ordenador). El producto del software CAM son datos que dirigen una herramienta específica fabricación aditiva y sustractiva, como una impresora 3D o una fresadora CNC.</a:t>
            </a:r>
            <a:endParaRPr lang="es-ES" sz="1600" i="1" dirty="0">
              <a:ea typeface="Tahoma" pitchFamily="34" charset="0"/>
              <a:cs typeface="Tahoma" pitchFamily="34" charset="0"/>
            </a:endParaRPr>
          </a:p>
        </p:txBody>
      </p:sp>
      <p:sp>
        <p:nvSpPr>
          <p:cNvPr id="5" name="4 Rectángulo"/>
          <p:cNvSpPr/>
          <p:nvPr/>
        </p:nvSpPr>
        <p:spPr>
          <a:xfrm>
            <a:off x="-387424" y="4211960"/>
            <a:ext cx="3960440" cy="892552"/>
          </a:xfrm>
          <a:prstGeom prst="rect">
            <a:avLst/>
          </a:prstGeom>
        </p:spPr>
        <p:txBody>
          <a:bodyPr wrap="square">
            <a:spAutoFit/>
          </a:bodyPr>
          <a:lstStyle/>
          <a:p>
            <a:pPr algn="ctr"/>
            <a:r>
              <a:rPr lang="es-ES" sz="1600" b="1" dirty="0">
                <a:ea typeface="Tahoma" pitchFamily="34" charset="0"/>
                <a:cs typeface="Tahoma" pitchFamily="34" charset="0"/>
              </a:rPr>
              <a:t>MODULOS</a:t>
            </a:r>
            <a:endParaRPr lang="es-MX" sz="1600" b="1" dirty="0">
              <a:ea typeface="Tahoma" pitchFamily="34" charset="0"/>
              <a:cs typeface="Tahoma" pitchFamily="34" charset="0"/>
            </a:endParaRPr>
          </a:p>
          <a:p>
            <a:pPr algn="ctr"/>
            <a:endParaRPr lang="es-MX" dirty="0">
              <a:solidFill>
                <a:srgbClr val="002060"/>
              </a:solidFill>
              <a:ea typeface="Tahoma" pitchFamily="34" charset="0"/>
              <a:cs typeface="Tahoma" pitchFamily="34" charset="0"/>
            </a:endParaRPr>
          </a:p>
          <a:p>
            <a:pPr algn="ctr">
              <a:buClr>
                <a:srgbClr val="006600"/>
              </a:buClr>
            </a:pPr>
            <a:endParaRPr lang="es-MX" dirty="0">
              <a:latin typeface="Tahoma" pitchFamily="34" charset="0"/>
              <a:ea typeface="Tahoma" pitchFamily="34" charset="0"/>
              <a:cs typeface="Tahoma" pitchFamily="34" charset="0"/>
            </a:endParaRPr>
          </a:p>
        </p:txBody>
      </p:sp>
      <p:sp>
        <p:nvSpPr>
          <p:cNvPr id="6" name="5 CuadroTexto"/>
          <p:cNvSpPr txBox="1"/>
          <p:nvPr/>
        </p:nvSpPr>
        <p:spPr>
          <a:xfrm>
            <a:off x="260648" y="4572000"/>
            <a:ext cx="4032447" cy="4339650"/>
          </a:xfrm>
          <a:prstGeom prst="rect">
            <a:avLst/>
          </a:prstGeom>
          <a:noFill/>
        </p:spPr>
        <p:txBody>
          <a:bodyPr wrap="square" rtlCol="0">
            <a:spAutoFit/>
          </a:bodyPr>
          <a:lstStyle/>
          <a:p>
            <a:pPr algn="ctr">
              <a:buFont typeface="Wingdings" pitchFamily="2" charset="2"/>
              <a:buChar char="v"/>
            </a:pPr>
            <a:endParaRPr lang="es-MX" sz="1600" dirty="0">
              <a:latin typeface="Tahoma" pitchFamily="34" charset="0"/>
              <a:ea typeface="Tahoma" pitchFamily="34" charset="0"/>
              <a:cs typeface="Tahoma" pitchFamily="34" charset="0"/>
            </a:endParaRPr>
          </a:p>
          <a:p>
            <a:pPr algn="ctr">
              <a:buClr>
                <a:srgbClr val="006600"/>
              </a:buClr>
              <a:buFont typeface="Wingdings" pitchFamily="2" charset="2"/>
              <a:buChar char="v"/>
            </a:pPr>
            <a:r>
              <a:rPr lang="es-MX" sz="1600" i="1" dirty="0">
                <a:ea typeface="Tahoma" pitchFamily="34" charset="0"/>
                <a:cs typeface="Tahoma" pitchFamily="34" charset="0"/>
              </a:rPr>
              <a:t> 1. Diseño 2D y 3D en </a:t>
            </a:r>
            <a:r>
              <a:rPr lang="es-MX" sz="1600" i="1" dirty="0" err="1">
                <a:ea typeface="Tahoma" pitchFamily="34" charset="0"/>
                <a:cs typeface="Tahoma" pitchFamily="34" charset="0"/>
              </a:rPr>
              <a:t>Rhinoceros</a:t>
            </a:r>
            <a:r>
              <a:rPr lang="es-MX" sz="1600" i="1" dirty="0">
                <a:ea typeface="Tahoma" pitchFamily="34" charset="0"/>
                <a:cs typeface="Tahoma" pitchFamily="34" charset="0"/>
              </a:rPr>
              <a:t>. </a:t>
            </a:r>
          </a:p>
          <a:p>
            <a:pPr algn="ctr">
              <a:buClr>
                <a:srgbClr val="006600"/>
              </a:buClr>
              <a:buFont typeface="Wingdings" pitchFamily="2" charset="2"/>
              <a:buChar char="v"/>
            </a:pPr>
            <a:r>
              <a:rPr lang="es-MX" sz="1600" i="1" dirty="0">
                <a:ea typeface="Tahoma" pitchFamily="34" charset="0"/>
                <a:cs typeface="Tahoma" pitchFamily="34" charset="0"/>
              </a:rPr>
              <a:t>2. Diseño Paramétrico Computacional con </a:t>
            </a:r>
            <a:r>
              <a:rPr lang="es-MX" sz="1600" i="1" dirty="0" err="1">
                <a:ea typeface="Tahoma" pitchFamily="34" charset="0"/>
                <a:cs typeface="Tahoma" pitchFamily="34" charset="0"/>
              </a:rPr>
              <a:t>Grasshopper</a:t>
            </a:r>
            <a:r>
              <a:rPr lang="es-MX" sz="1600" i="1" dirty="0">
                <a:ea typeface="Tahoma" pitchFamily="34" charset="0"/>
                <a:cs typeface="Tahoma" pitchFamily="34" charset="0"/>
              </a:rPr>
              <a:t>.</a:t>
            </a:r>
          </a:p>
          <a:p>
            <a:pPr algn="ctr">
              <a:buFont typeface="Wingdings" pitchFamily="2" charset="2"/>
              <a:buChar char="v"/>
            </a:pPr>
            <a:endParaRPr lang="es-MX" sz="1600" i="1" dirty="0">
              <a:ea typeface="Tahoma" pitchFamily="34" charset="0"/>
              <a:cs typeface="Tahoma" pitchFamily="34" charset="0"/>
            </a:endParaRPr>
          </a:p>
          <a:p>
            <a:pPr algn="ctr">
              <a:buClr>
                <a:srgbClr val="006600"/>
              </a:buClr>
              <a:buFont typeface="Wingdings" pitchFamily="2" charset="2"/>
              <a:buChar char="v"/>
            </a:pPr>
            <a:r>
              <a:rPr lang="es-MX" sz="1600" i="1" dirty="0">
                <a:ea typeface="Tahoma" pitchFamily="34" charset="0"/>
                <a:cs typeface="Tahoma" pitchFamily="34" charset="0"/>
              </a:rPr>
              <a:t> 3. Sistemas CAD-CAM</a:t>
            </a:r>
          </a:p>
          <a:p>
            <a:pPr algn="ctr">
              <a:buClr>
                <a:srgbClr val="006600"/>
              </a:buClr>
              <a:buFont typeface="Wingdings" pitchFamily="2" charset="2"/>
              <a:buChar char="v"/>
            </a:pPr>
            <a:endParaRPr lang="es-ES" sz="1600" i="1" dirty="0">
              <a:ea typeface="Tahoma" pitchFamily="34" charset="0"/>
              <a:cs typeface="Tahoma" pitchFamily="34" charset="0"/>
            </a:endParaRPr>
          </a:p>
          <a:p>
            <a:pPr algn="ctr">
              <a:buClr>
                <a:srgbClr val="006600"/>
              </a:buClr>
              <a:buFont typeface="Wingdings" pitchFamily="2" charset="2"/>
              <a:buChar char="v"/>
            </a:pPr>
            <a:r>
              <a:rPr lang="es-ES" sz="1600" i="1" dirty="0">
                <a:ea typeface="Tahoma" pitchFamily="34" charset="0"/>
                <a:cs typeface="Tahoma" pitchFamily="34" charset="0"/>
              </a:rPr>
              <a:t>4. Grabado y Corte Laser e Impresión. </a:t>
            </a:r>
            <a:endParaRPr lang="es-MX" sz="1600" i="1" dirty="0">
              <a:ea typeface="Tahoma" pitchFamily="34" charset="0"/>
              <a:cs typeface="Tahoma" pitchFamily="34" charset="0"/>
            </a:endParaRPr>
          </a:p>
          <a:p>
            <a:pPr algn="ctr">
              <a:buClr>
                <a:srgbClr val="006600"/>
              </a:buClr>
              <a:buFont typeface="Wingdings" pitchFamily="2" charset="2"/>
              <a:buChar char="v"/>
            </a:pPr>
            <a:endParaRPr lang="es-MX" sz="1600" i="1" dirty="0">
              <a:ea typeface="Tahoma" pitchFamily="34" charset="0"/>
              <a:cs typeface="Tahoma" pitchFamily="34" charset="0"/>
            </a:endParaRPr>
          </a:p>
          <a:p>
            <a:pPr algn="ctr">
              <a:buClr>
                <a:srgbClr val="006600"/>
              </a:buClr>
              <a:buFont typeface="Wingdings" pitchFamily="2" charset="2"/>
              <a:buChar char="v"/>
            </a:pPr>
            <a:endParaRPr lang="es-MX" sz="1600" i="1" dirty="0">
              <a:ea typeface="Tahoma" pitchFamily="34" charset="0"/>
              <a:cs typeface="Tahoma" pitchFamily="34" charset="0"/>
            </a:endParaRPr>
          </a:p>
          <a:p>
            <a:pPr algn="ctr">
              <a:buFont typeface="Wingdings" pitchFamily="2" charset="2"/>
              <a:buChar char="v"/>
            </a:pPr>
            <a:endParaRPr lang="es-MX" sz="1600" i="1" dirty="0">
              <a:ea typeface="Tahoma" pitchFamily="34" charset="0"/>
              <a:cs typeface="Tahoma" pitchFamily="34" charset="0"/>
            </a:endParaRPr>
          </a:p>
          <a:p>
            <a:pPr algn="ctr">
              <a:buFont typeface="Wingdings" pitchFamily="2" charset="2"/>
              <a:buChar char="v"/>
            </a:pPr>
            <a:endParaRPr lang="es-MX" sz="1600" i="1" dirty="0">
              <a:ea typeface="Tahoma" pitchFamily="34" charset="0"/>
              <a:cs typeface="Tahoma" pitchFamily="34" charset="0"/>
            </a:endParaRPr>
          </a:p>
          <a:p>
            <a:r>
              <a:rPr lang="es-MX" sz="1400" i="1" dirty="0">
                <a:ea typeface="Tahoma" pitchFamily="34" charset="0"/>
                <a:cs typeface="Tahoma" pitchFamily="34" charset="0"/>
              </a:rPr>
              <a:t>Duración por Moduló: 30 </a:t>
            </a:r>
            <a:r>
              <a:rPr lang="es-MX" sz="1400" i="1" dirty="0" err="1">
                <a:ea typeface="Tahoma" pitchFamily="34" charset="0"/>
                <a:cs typeface="Tahoma" pitchFamily="34" charset="0"/>
              </a:rPr>
              <a:t>hrs</a:t>
            </a:r>
            <a:r>
              <a:rPr lang="es-MX" sz="1400" i="1" dirty="0">
                <a:ea typeface="Tahoma" pitchFamily="34" charset="0"/>
                <a:cs typeface="Tahoma" pitchFamily="34" charset="0"/>
              </a:rPr>
              <a:t>. </a:t>
            </a:r>
          </a:p>
          <a:p>
            <a:endParaRPr lang="es-MX" sz="1400" i="1" dirty="0">
              <a:ea typeface="Tahoma" pitchFamily="34" charset="0"/>
              <a:cs typeface="Tahoma" pitchFamily="34" charset="0"/>
            </a:endParaRPr>
          </a:p>
          <a:p>
            <a:r>
              <a:rPr lang="es-MX" sz="1400" i="1" dirty="0">
                <a:ea typeface="Tahoma" pitchFamily="34" charset="0"/>
                <a:cs typeface="Tahoma" pitchFamily="34" charset="0"/>
              </a:rPr>
              <a:t>Participantes 20 MÁXIMO.</a:t>
            </a:r>
          </a:p>
          <a:p>
            <a:endParaRPr lang="es-MX" sz="1400" i="1" dirty="0">
              <a:ea typeface="Tahoma" pitchFamily="34" charset="0"/>
              <a:cs typeface="Tahoma" pitchFamily="34" charset="0"/>
            </a:endParaRPr>
          </a:p>
          <a:p>
            <a:r>
              <a:rPr lang="es-MX" sz="1400" i="1" dirty="0">
                <a:ea typeface="Tahoma" pitchFamily="34" charset="0"/>
                <a:cs typeface="Tahoma" pitchFamily="34" charset="0"/>
              </a:rPr>
              <a:t>Costo por Moduló  $4,000.00 Público en General.</a:t>
            </a:r>
          </a:p>
          <a:p>
            <a:r>
              <a:rPr lang="es-ES" sz="1400" i="1" dirty="0">
                <a:ea typeface="Tahoma" pitchFamily="34" charset="0"/>
                <a:cs typeface="Tahoma" pitchFamily="34" charset="0"/>
              </a:rPr>
              <a:t>                                  $ 3,00.00 Ex-alumnos y Alumnos. </a:t>
            </a:r>
            <a:endParaRPr lang="es-MX" sz="1400" i="1" dirty="0">
              <a:ea typeface="Tahoma" pitchFamily="34" charset="0"/>
              <a:cs typeface="Tahoma"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15" t="25256" r="13642" b="37372"/>
          <a:stretch/>
        </p:blipFill>
        <p:spPr bwMode="auto">
          <a:xfrm>
            <a:off x="4221088" y="4663296"/>
            <a:ext cx="2376264" cy="309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97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800708" y="827584"/>
            <a:ext cx="5328592" cy="707886"/>
          </a:xfrm>
          <a:prstGeom prst="rect">
            <a:avLst/>
          </a:prstGeom>
          <a:noFill/>
        </p:spPr>
        <p:txBody>
          <a:bodyPr wrap="square" rtlCol="0">
            <a:spAutoFit/>
          </a:bodyPr>
          <a:lstStyle/>
          <a:p>
            <a:pPr marL="274320" indent="-274320" algn="ctr">
              <a:buClr>
                <a:schemeClr val="accent3"/>
              </a:buClr>
              <a:defRPr/>
            </a:pPr>
            <a:r>
              <a:rPr lang="es-MX" sz="2000" b="1" spc="300" dirty="0"/>
              <a:t>AUTOMATIZACIÓN </a:t>
            </a:r>
          </a:p>
          <a:p>
            <a:pPr marL="274320" indent="-274320" algn="ctr">
              <a:buClr>
                <a:schemeClr val="accent3"/>
              </a:buClr>
              <a:defRPr/>
            </a:pPr>
            <a:r>
              <a:rPr lang="es-MX" sz="2000" b="1" spc="300" dirty="0"/>
              <a:t>INDUSTRIAL  </a:t>
            </a:r>
          </a:p>
        </p:txBody>
      </p:sp>
      <p:sp>
        <p:nvSpPr>
          <p:cNvPr id="5" name="4 CuadroTexto"/>
          <p:cNvSpPr txBox="1"/>
          <p:nvPr/>
        </p:nvSpPr>
        <p:spPr>
          <a:xfrm>
            <a:off x="764704" y="1835695"/>
            <a:ext cx="5400601" cy="2456057"/>
          </a:xfrm>
          <a:prstGeom prst="rect">
            <a:avLst/>
          </a:prstGeom>
          <a:noFill/>
        </p:spPr>
        <p:txBody>
          <a:bodyPr wrap="square" rtlCol="0">
            <a:spAutoFit/>
          </a:bodyPr>
          <a:lstStyle/>
          <a:p>
            <a:pPr algn="ctr">
              <a:lnSpc>
                <a:spcPct val="80000"/>
              </a:lnSpc>
            </a:pPr>
            <a:r>
              <a:rPr lang="es-ES" sz="1600" b="1" i="1" spc="300" dirty="0">
                <a:ea typeface="Tahoma" pitchFamily="34" charset="0"/>
                <a:cs typeface="Tahoma" pitchFamily="34" charset="0"/>
              </a:rPr>
              <a:t>PRESENTACIÓN</a:t>
            </a:r>
          </a:p>
          <a:p>
            <a:pPr algn="ctr">
              <a:lnSpc>
                <a:spcPct val="80000"/>
              </a:lnSpc>
            </a:pPr>
            <a:endParaRPr lang="es-ES" sz="1600" i="1" dirty="0">
              <a:ea typeface="Tahoma" pitchFamily="34" charset="0"/>
              <a:cs typeface="Tahoma" pitchFamily="34" charset="0"/>
            </a:endParaRPr>
          </a:p>
          <a:p>
            <a:pPr indent="14288" algn="just"/>
            <a:r>
              <a:rPr lang="es-ES" sz="1600" i="1" dirty="0">
                <a:ea typeface="Tahoma" pitchFamily="34" charset="0"/>
                <a:cs typeface="Tahoma" pitchFamily="34" charset="0"/>
              </a:rPr>
              <a:t>En la práctica la automatización de la industria alcanza diferentes niveles y grados ya que su implementación en los procesos de fabricación industrial varia considerablemente según se trate de procesos de producción continua o en serie. En efecto, en el primer caso el conducto es el resultado de una serie de operaciones secuenciales predeterminadas en su orden, poco numerosas y que requieren su integración en un flujo continuo de producción.</a:t>
            </a:r>
          </a:p>
        </p:txBody>
      </p:sp>
      <p:sp>
        <p:nvSpPr>
          <p:cNvPr id="6" name="5 CuadroTexto"/>
          <p:cNvSpPr txBox="1"/>
          <p:nvPr/>
        </p:nvSpPr>
        <p:spPr>
          <a:xfrm>
            <a:off x="980728" y="5220072"/>
            <a:ext cx="2808312" cy="3139321"/>
          </a:xfrm>
          <a:prstGeom prst="rect">
            <a:avLst/>
          </a:prstGeom>
          <a:noFill/>
        </p:spPr>
        <p:txBody>
          <a:bodyPr wrap="square" rtlCol="0">
            <a:spAutoFit/>
          </a:bodyPr>
          <a:lstStyle/>
          <a:p>
            <a:pPr algn="ctr">
              <a:buFont typeface="Wingdings" pitchFamily="2" charset="2"/>
              <a:buChar char="v"/>
            </a:pPr>
            <a:endParaRPr lang="es-MX" sz="1600" dirty="0">
              <a:latin typeface="Tahoma" pitchFamily="34" charset="0"/>
              <a:ea typeface="Tahoma" pitchFamily="34" charset="0"/>
              <a:cs typeface="Tahoma" pitchFamily="34" charset="0"/>
            </a:endParaRPr>
          </a:p>
          <a:p>
            <a:pPr algn="ctr">
              <a:buClr>
                <a:srgbClr val="006600"/>
              </a:buClr>
              <a:buFont typeface="Wingdings" pitchFamily="2" charset="2"/>
              <a:buChar char="v"/>
            </a:pPr>
            <a:r>
              <a:rPr lang="es-MX" sz="1600" i="1" dirty="0">
                <a:ea typeface="Tahoma" pitchFamily="34" charset="0"/>
                <a:cs typeface="Tahoma" pitchFamily="34" charset="0"/>
              </a:rPr>
              <a:t> Programación de PLC Hidráulica y</a:t>
            </a:r>
          </a:p>
          <a:p>
            <a:pPr algn="ctr"/>
            <a:r>
              <a:rPr lang="es-MX" sz="1600" i="1" dirty="0">
                <a:ea typeface="Tahoma" pitchFamily="34" charset="0"/>
                <a:cs typeface="Tahoma" pitchFamily="34" charset="0"/>
              </a:rPr>
              <a:t>Electrohidráulica.</a:t>
            </a:r>
          </a:p>
          <a:p>
            <a:pPr algn="ctr">
              <a:buFont typeface="Wingdings" pitchFamily="2" charset="2"/>
              <a:buChar char="v"/>
            </a:pPr>
            <a:endParaRPr lang="es-MX" sz="1600" i="1" dirty="0">
              <a:ea typeface="Tahoma" pitchFamily="34" charset="0"/>
              <a:cs typeface="Tahoma" pitchFamily="34" charset="0"/>
            </a:endParaRPr>
          </a:p>
          <a:p>
            <a:pPr algn="ctr">
              <a:buClr>
                <a:srgbClr val="006600"/>
              </a:buClr>
              <a:buFont typeface="Wingdings" pitchFamily="2" charset="2"/>
              <a:buChar char="v"/>
            </a:pPr>
            <a:r>
              <a:rPr lang="es-MX" sz="1600" i="1" dirty="0">
                <a:ea typeface="Tahoma" pitchFamily="34" charset="0"/>
                <a:cs typeface="Tahoma" pitchFamily="34" charset="0"/>
              </a:rPr>
              <a:t> Robótica Industrial.</a:t>
            </a:r>
          </a:p>
          <a:p>
            <a:pPr algn="ctr">
              <a:buFont typeface="Wingdings" pitchFamily="2" charset="2"/>
              <a:buChar char="v"/>
            </a:pPr>
            <a:endParaRPr lang="es-MX" sz="1600" i="1" dirty="0">
              <a:ea typeface="Tahoma" pitchFamily="34" charset="0"/>
              <a:cs typeface="Tahoma" pitchFamily="34" charset="0"/>
            </a:endParaRPr>
          </a:p>
          <a:p>
            <a:pPr algn="ctr">
              <a:buFont typeface="Wingdings" pitchFamily="2" charset="2"/>
              <a:buChar char="v"/>
            </a:pPr>
            <a:endParaRPr lang="es-MX" sz="1600" i="1" dirty="0">
              <a:ea typeface="Tahoma" pitchFamily="34" charset="0"/>
              <a:cs typeface="Tahoma" pitchFamily="34" charset="0"/>
            </a:endParaRPr>
          </a:p>
          <a:p>
            <a:r>
              <a:rPr lang="es-MX" sz="1400" i="1" dirty="0">
                <a:ea typeface="Tahoma" pitchFamily="34" charset="0"/>
                <a:cs typeface="Tahoma" pitchFamily="34" charset="0"/>
              </a:rPr>
              <a:t>DURACIÓN 80 HORAS</a:t>
            </a:r>
          </a:p>
          <a:p>
            <a:endParaRPr lang="es-MX" sz="1400" i="1" dirty="0">
              <a:ea typeface="Tahoma" pitchFamily="34" charset="0"/>
              <a:cs typeface="Tahoma" pitchFamily="34" charset="0"/>
            </a:endParaRPr>
          </a:p>
          <a:p>
            <a:r>
              <a:rPr lang="es-MX" sz="1400" i="1" dirty="0">
                <a:ea typeface="Tahoma" pitchFamily="34" charset="0"/>
                <a:cs typeface="Tahoma" pitchFamily="34" charset="0"/>
              </a:rPr>
              <a:t>PARTICIPANTES 25 MÁXIMO</a:t>
            </a:r>
          </a:p>
          <a:p>
            <a:endParaRPr lang="es-MX" sz="1400" i="1" dirty="0">
              <a:ea typeface="Tahoma" pitchFamily="34" charset="0"/>
              <a:cs typeface="Tahoma" pitchFamily="34" charset="0"/>
            </a:endParaRPr>
          </a:p>
          <a:p>
            <a:r>
              <a:rPr lang="es-MX" sz="1400" i="1" dirty="0">
                <a:ea typeface="Tahoma" pitchFamily="34" charset="0"/>
                <a:cs typeface="Tahoma" pitchFamily="34" charset="0"/>
              </a:rPr>
              <a:t>COSTO POR PERSONA $5,000.00</a:t>
            </a:r>
          </a:p>
        </p:txBody>
      </p:sp>
      <p:pic>
        <p:nvPicPr>
          <p:cNvPr id="8" name="Picture 2" descr="C:\Users\UTRNG\AppData\Local\Temp\Rar$DI12.078\Tecno prod2.tif"/>
          <p:cNvPicPr>
            <a:picLocks noChangeAspect="1" noChangeArrowheads="1"/>
          </p:cNvPicPr>
          <p:nvPr/>
        </p:nvPicPr>
        <p:blipFill>
          <a:blip r:embed="rId3" cstate="print"/>
          <a:srcRect/>
          <a:stretch>
            <a:fillRect/>
          </a:stretch>
        </p:blipFill>
        <p:spPr bwMode="auto">
          <a:xfrm>
            <a:off x="3645024" y="5436096"/>
            <a:ext cx="2926080" cy="1645920"/>
          </a:xfrm>
          <a:prstGeom prst="rect">
            <a:avLst/>
          </a:prstGeom>
          <a:noFill/>
        </p:spPr>
      </p:pic>
      <p:sp>
        <p:nvSpPr>
          <p:cNvPr id="9" name="8 Rectángulo"/>
          <p:cNvSpPr/>
          <p:nvPr/>
        </p:nvSpPr>
        <p:spPr>
          <a:xfrm>
            <a:off x="1052737" y="4211960"/>
            <a:ext cx="3960440" cy="892552"/>
          </a:xfrm>
          <a:prstGeom prst="rect">
            <a:avLst/>
          </a:prstGeom>
        </p:spPr>
        <p:txBody>
          <a:bodyPr wrap="square">
            <a:spAutoFit/>
          </a:bodyPr>
          <a:lstStyle/>
          <a:p>
            <a:pPr algn="ctr"/>
            <a:r>
              <a:rPr lang="es-MX" sz="1600" b="1" dirty="0">
                <a:ea typeface="Tahoma" pitchFamily="34" charset="0"/>
                <a:cs typeface="Tahoma" pitchFamily="34" charset="0"/>
              </a:rPr>
              <a:t>TEMAS PRINCIPALES</a:t>
            </a:r>
          </a:p>
          <a:p>
            <a:pPr algn="ctr"/>
            <a:endParaRPr lang="es-MX" dirty="0">
              <a:solidFill>
                <a:srgbClr val="002060"/>
              </a:solidFill>
              <a:ea typeface="Tahoma" pitchFamily="34" charset="0"/>
              <a:cs typeface="Tahoma" pitchFamily="34" charset="0"/>
            </a:endParaRPr>
          </a:p>
          <a:p>
            <a:pPr algn="ctr">
              <a:buClr>
                <a:srgbClr val="006600"/>
              </a:buClr>
              <a:buFont typeface="Wingdings" pitchFamily="2" charset="2"/>
              <a:buChar char="v"/>
            </a:pPr>
            <a:r>
              <a:rPr lang="es-MX" dirty="0">
                <a:solidFill>
                  <a:srgbClr val="002060"/>
                </a:solidFill>
                <a:ea typeface="Tahoma" pitchFamily="34" charset="0"/>
                <a:cs typeface="Tahoma" pitchFamily="34" charset="0"/>
              </a:rPr>
              <a:t> </a:t>
            </a:r>
            <a:r>
              <a:rPr lang="es-MX" dirty="0">
                <a:ea typeface="Tahoma" pitchFamily="34" charset="0"/>
                <a:cs typeface="Tahoma" pitchFamily="34" charset="0"/>
              </a:rPr>
              <a:t>Neumática y Electro-neumática</a:t>
            </a:r>
            <a:r>
              <a:rPr lang="es-MX" dirty="0">
                <a:latin typeface="Tahoma" pitchFamily="34" charset="0"/>
                <a:ea typeface="Tahoma" pitchFamily="34" charset="0"/>
                <a:cs typeface="Tahoma"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88640" y="1053822"/>
            <a:ext cx="5904656" cy="400110"/>
          </a:xfrm>
          <a:prstGeom prst="rect">
            <a:avLst/>
          </a:prstGeom>
          <a:noFill/>
        </p:spPr>
        <p:txBody>
          <a:bodyPr wrap="square" rtlCol="0">
            <a:spAutoFit/>
          </a:bodyPr>
          <a:lstStyle/>
          <a:p>
            <a:pPr marL="274320" indent="-274320" algn="ctr">
              <a:buClr>
                <a:schemeClr val="accent3"/>
              </a:buClr>
              <a:defRPr/>
            </a:pPr>
            <a:r>
              <a:rPr lang="es-MX" sz="2000" b="1" spc="300" dirty="0"/>
              <a:t>PRODUCTIVIDAD</a:t>
            </a:r>
          </a:p>
        </p:txBody>
      </p:sp>
      <p:sp>
        <p:nvSpPr>
          <p:cNvPr id="3" name="2 CuadroTexto"/>
          <p:cNvSpPr txBox="1"/>
          <p:nvPr/>
        </p:nvSpPr>
        <p:spPr>
          <a:xfrm>
            <a:off x="650671" y="1835699"/>
            <a:ext cx="5472608" cy="1384995"/>
          </a:xfrm>
          <a:prstGeom prst="rect">
            <a:avLst/>
          </a:prstGeom>
          <a:noFill/>
        </p:spPr>
        <p:txBody>
          <a:bodyPr wrap="square" rtlCol="0">
            <a:spAutoFit/>
          </a:bodyPr>
          <a:lstStyle/>
          <a:p>
            <a:pPr algn="ctr"/>
            <a:r>
              <a:rPr lang="es-MX" sz="1600" b="1" i="1" spc="300" dirty="0">
                <a:ea typeface="Tahoma" pitchFamily="34" charset="0"/>
                <a:cs typeface="Tahoma" pitchFamily="34" charset="0"/>
              </a:rPr>
              <a:t>PRESENTACIÓN</a:t>
            </a:r>
          </a:p>
          <a:p>
            <a:pPr algn="ctr"/>
            <a:endParaRPr lang="es-MX" sz="2000" i="1" dirty="0">
              <a:ea typeface="Tahoma" pitchFamily="34" charset="0"/>
              <a:cs typeface="Tahoma" pitchFamily="34" charset="0"/>
            </a:endParaRPr>
          </a:p>
          <a:p>
            <a:pPr indent="14288" algn="just"/>
            <a:r>
              <a:rPr lang="es-MX" sz="1600" i="1" dirty="0">
                <a:ea typeface="Tahoma" pitchFamily="34" charset="0"/>
                <a:cs typeface="Tahoma" pitchFamily="34" charset="0"/>
              </a:rPr>
              <a:t>Nuestro objetivo en este curso es conceptualizar  algunas de las actividades que en este caso se enfocan a la Ingeniería Industrial</a:t>
            </a:r>
            <a:r>
              <a:rPr lang="es-MX" sz="1600" dirty="0">
                <a:latin typeface="Tahoma" pitchFamily="34" charset="0"/>
                <a:ea typeface="Tahoma" pitchFamily="34" charset="0"/>
                <a:cs typeface="Tahoma" pitchFamily="34" charset="0"/>
              </a:rPr>
              <a:t>.</a:t>
            </a:r>
          </a:p>
        </p:txBody>
      </p:sp>
      <p:sp>
        <p:nvSpPr>
          <p:cNvPr id="4" name="3 CuadroTexto"/>
          <p:cNvSpPr txBox="1"/>
          <p:nvPr/>
        </p:nvSpPr>
        <p:spPr>
          <a:xfrm>
            <a:off x="578663" y="3779912"/>
            <a:ext cx="2808312" cy="3877985"/>
          </a:xfrm>
          <a:prstGeom prst="rect">
            <a:avLst/>
          </a:prstGeom>
          <a:noFill/>
        </p:spPr>
        <p:txBody>
          <a:bodyPr wrap="square" rtlCol="0">
            <a:spAutoFit/>
          </a:bodyPr>
          <a:lstStyle/>
          <a:p>
            <a:pPr algn="ctr"/>
            <a:r>
              <a:rPr lang="es-MX" sz="1600" b="1" i="1" dirty="0">
                <a:ea typeface="Tahoma" pitchFamily="34" charset="0"/>
                <a:cs typeface="Tahoma" pitchFamily="34" charset="0"/>
              </a:rPr>
              <a:t>TEMAS PRINCIPALES</a:t>
            </a:r>
          </a:p>
          <a:p>
            <a:pPr algn="ctr"/>
            <a:endParaRPr lang="es-MX" sz="1600" i="1" dirty="0">
              <a:ea typeface="Tahoma" pitchFamily="34" charset="0"/>
              <a:cs typeface="Tahoma" pitchFamily="34" charset="0"/>
            </a:endParaRPr>
          </a:p>
          <a:p>
            <a:pPr>
              <a:buClr>
                <a:srgbClr val="006600"/>
              </a:buClr>
              <a:buFont typeface="Wingdings" pitchFamily="2" charset="2"/>
              <a:buChar char="v"/>
            </a:pPr>
            <a:r>
              <a:rPr lang="es-MX" sz="1600" i="1" dirty="0">
                <a:solidFill>
                  <a:srgbClr val="0070C0"/>
                </a:solidFill>
                <a:ea typeface="Tahoma" pitchFamily="34" charset="0"/>
                <a:cs typeface="Tahoma" pitchFamily="34" charset="0"/>
              </a:rPr>
              <a:t>  </a:t>
            </a:r>
            <a:r>
              <a:rPr lang="es-MX" sz="1600" i="1" dirty="0">
                <a:ea typeface="Tahoma" pitchFamily="34" charset="0"/>
                <a:cs typeface="Tahoma" pitchFamily="34" charset="0"/>
              </a:rPr>
              <a:t>Reacción en Cadena. </a:t>
            </a:r>
          </a:p>
          <a:p>
            <a:pPr algn="ctr">
              <a:buFont typeface="Wingdings" pitchFamily="2" charset="2"/>
              <a:buChar char="v"/>
            </a:pPr>
            <a:endParaRPr lang="es-MX" sz="1600" i="1" dirty="0">
              <a:ea typeface="Tahoma" pitchFamily="34" charset="0"/>
              <a:cs typeface="Tahoma" pitchFamily="34" charset="0"/>
            </a:endParaRPr>
          </a:p>
          <a:p>
            <a:pPr marL="361950" indent="-361950">
              <a:buClr>
                <a:srgbClr val="006600"/>
              </a:buClr>
              <a:buFont typeface="Wingdings" pitchFamily="2" charset="2"/>
              <a:buChar char="v"/>
            </a:pPr>
            <a:r>
              <a:rPr lang="es-MX" sz="1600" i="1" dirty="0">
                <a:ea typeface="Tahoma" pitchFamily="34" charset="0"/>
                <a:cs typeface="Tahoma" pitchFamily="34" charset="0"/>
              </a:rPr>
              <a:t>Aplicación de los Catorce Puntos de </a:t>
            </a:r>
            <a:r>
              <a:rPr lang="es-MX" sz="1600" i="1" dirty="0" err="1">
                <a:ea typeface="Tahoma" pitchFamily="34" charset="0"/>
                <a:cs typeface="Tahoma" pitchFamily="34" charset="0"/>
              </a:rPr>
              <a:t>Deming</a:t>
            </a:r>
            <a:r>
              <a:rPr lang="es-MX" sz="1600" i="1" dirty="0">
                <a:ea typeface="Tahoma" pitchFamily="34" charset="0"/>
                <a:cs typeface="Tahoma" pitchFamily="34" charset="0"/>
              </a:rPr>
              <a:t>.</a:t>
            </a:r>
          </a:p>
          <a:p>
            <a:endParaRPr lang="es-MX" sz="1600" i="1" dirty="0">
              <a:ea typeface="Tahoma" pitchFamily="34" charset="0"/>
              <a:cs typeface="Tahoma" pitchFamily="34" charset="0"/>
            </a:endParaRPr>
          </a:p>
          <a:p>
            <a:endParaRPr lang="es-MX" sz="1600" i="1" dirty="0">
              <a:ea typeface="Tahoma" pitchFamily="34" charset="0"/>
              <a:cs typeface="Tahoma" pitchFamily="34" charset="0"/>
            </a:endParaRPr>
          </a:p>
          <a:p>
            <a:endParaRPr lang="es-MX" sz="1600" i="1" dirty="0">
              <a:ea typeface="Tahoma" pitchFamily="34" charset="0"/>
              <a:cs typeface="Tahoma" pitchFamily="34" charset="0"/>
            </a:endParaRPr>
          </a:p>
          <a:p>
            <a:endParaRPr lang="es-MX" sz="1600" i="1" dirty="0">
              <a:ea typeface="Tahoma" pitchFamily="34" charset="0"/>
              <a:cs typeface="Tahoma" pitchFamily="34" charset="0"/>
            </a:endParaRPr>
          </a:p>
          <a:p>
            <a:endParaRPr lang="es-MX" sz="1600" i="1" dirty="0">
              <a:ea typeface="Tahoma" pitchFamily="34" charset="0"/>
              <a:cs typeface="Tahoma" pitchFamily="34" charset="0"/>
            </a:endParaRPr>
          </a:p>
          <a:p>
            <a:r>
              <a:rPr lang="es-MX" sz="1400" i="1" dirty="0">
                <a:ea typeface="Tahoma" pitchFamily="34" charset="0"/>
                <a:cs typeface="Tahoma" pitchFamily="34" charset="0"/>
              </a:rPr>
              <a:t>DURACIÓN 20 HORAS</a:t>
            </a:r>
          </a:p>
          <a:p>
            <a:endParaRPr lang="es-MX" sz="1400" i="1" dirty="0">
              <a:ea typeface="Tahoma" pitchFamily="34" charset="0"/>
              <a:cs typeface="Tahoma" pitchFamily="34" charset="0"/>
            </a:endParaRPr>
          </a:p>
          <a:p>
            <a:r>
              <a:rPr lang="es-MX" sz="1400" i="1" dirty="0">
                <a:ea typeface="Tahoma" pitchFamily="34" charset="0"/>
                <a:cs typeface="Tahoma" pitchFamily="34" charset="0"/>
              </a:rPr>
              <a:t>PARTICIPANTES 25 MÁXIMO</a:t>
            </a:r>
          </a:p>
          <a:p>
            <a:endParaRPr lang="es-MX" sz="1400" i="1" dirty="0">
              <a:ea typeface="Tahoma" pitchFamily="34" charset="0"/>
              <a:cs typeface="Tahoma" pitchFamily="34" charset="0"/>
            </a:endParaRPr>
          </a:p>
          <a:p>
            <a:r>
              <a:rPr lang="es-MX" sz="1400" i="1" dirty="0">
                <a:ea typeface="Tahoma" pitchFamily="34" charset="0"/>
                <a:cs typeface="Tahoma" pitchFamily="34" charset="0"/>
              </a:rPr>
              <a:t>COSTO POR PERSONA: $500.00</a:t>
            </a:r>
          </a:p>
        </p:txBody>
      </p:sp>
      <p:pic>
        <p:nvPicPr>
          <p:cNvPr id="15363" name="Picture 3" descr="C:\Users\UTRNG\AppData\Local\Temp\Rar$DI16.141\Tecno prod10.tif"/>
          <p:cNvPicPr>
            <a:picLocks noChangeAspect="1" noChangeArrowheads="1"/>
          </p:cNvPicPr>
          <p:nvPr/>
        </p:nvPicPr>
        <p:blipFill>
          <a:blip r:embed="rId3" cstate="print"/>
          <a:srcRect/>
          <a:stretch>
            <a:fillRect/>
          </a:stretch>
        </p:blipFill>
        <p:spPr bwMode="auto">
          <a:xfrm>
            <a:off x="3573018" y="5526107"/>
            <a:ext cx="2912323" cy="163818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Rectángulo"/>
          <p:cNvSpPr/>
          <p:nvPr/>
        </p:nvSpPr>
        <p:spPr>
          <a:xfrm>
            <a:off x="836712" y="7452320"/>
            <a:ext cx="5832648" cy="369332"/>
          </a:xfrm>
          <a:prstGeom prst="rect">
            <a:avLst/>
          </a:prstGeom>
        </p:spPr>
        <p:txBody>
          <a:bodyPr wrap="square">
            <a:spAutoFit/>
          </a:bodyPr>
          <a:lstStyle/>
          <a:p>
            <a:r>
              <a:rPr lang="es-MX" dirty="0"/>
              <a:t>		</a:t>
            </a:r>
          </a:p>
        </p:txBody>
      </p:sp>
      <p:sp>
        <p:nvSpPr>
          <p:cNvPr id="9" name="8 CuadroTexto"/>
          <p:cNvSpPr txBox="1"/>
          <p:nvPr/>
        </p:nvSpPr>
        <p:spPr>
          <a:xfrm>
            <a:off x="836712" y="971601"/>
            <a:ext cx="5400600" cy="7571303"/>
          </a:xfrm>
          <a:prstGeom prst="rect">
            <a:avLst/>
          </a:prstGeom>
          <a:noFill/>
        </p:spPr>
        <p:txBody>
          <a:bodyPr wrap="square" rtlCol="0">
            <a:spAutoFit/>
          </a:bodyPr>
          <a:lstStyle/>
          <a:p>
            <a:pPr algn="ctr"/>
            <a:r>
              <a:rPr lang="es-MX" sz="2000" b="1" dirty="0"/>
              <a:t>CALIDAD EN EL SERVICIO</a:t>
            </a:r>
          </a:p>
          <a:p>
            <a:pPr algn="ctr"/>
            <a:endParaRPr lang="es-MX" b="1" dirty="0">
              <a:solidFill>
                <a:schemeClr val="bg2"/>
              </a:solidFill>
            </a:endParaRPr>
          </a:p>
          <a:p>
            <a:pPr algn="ctr"/>
            <a:r>
              <a:rPr lang="es-MX" sz="1600" b="1" i="1" dirty="0">
                <a:ea typeface="Tahoma" pitchFamily="34" charset="0"/>
                <a:cs typeface="Tahoma" pitchFamily="34" charset="0"/>
              </a:rPr>
              <a:t>OBJETIVO</a:t>
            </a:r>
          </a:p>
          <a:p>
            <a:pPr algn="ctr"/>
            <a:endParaRPr lang="es-ES" sz="1600" b="1" i="1" dirty="0">
              <a:ea typeface="Tahoma" pitchFamily="34" charset="0"/>
              <a:cs typeface="Tahoma" pitchFamily="34" charset="0"/>
            </a:endParaRPr>
          </a:p>
          <a:p>
            <a:pPr algn="just"/>
            <a:r>
              <a:rPr lang="es-MX" sz="1600" i="1" dirty="0">
                <a:ea typeface="Tahoma" pitchFamily="34" charset="0"/>
                <a:cs typeface="Tahoma" pitchFamily="34" charset="0"/>
              </a:rPr>
              <a:t>El participante conocerá y aplicará los estándares de la calidad en el servicio, para lograr la satisfacción del cliente en los servicios recibidos, así como la evaluación del servicio.</a:t>
            </a:r>
            <a:endParaRPr lang="es-ES" sz="1600" i="1" dirty="0">
              <a:ea typeface="Tahoma" pitchFamily="34" charset="0"/>
              <a:cs typeface="Tahoma" pitchFamily="34" charset="0"/>
            </a:endParaRPr>
          </a:p>
          <a:p>
            <a:pPr algn="ctr"/>
            <a:endParaRPr lang="es-ES" sz="1600" b="1" i="1" dirty="0">
              <a:solidFill>
                <a:schemeClr val="bg2"/>
              </a:solidFill>
              <a:ea typeface="Tahoma" pitchFamily="34" charset="0"/>
              <a:cs typeface="Tahoma" pitchFamily="34" charset="0"/>
            </a:endParaRPr>
          </a:p>
          <a:p>
            <a:pPr algn="ctr"/>
            <a:r>
              <a:rPr lang="es-MX" sz="1600" b="1" i="1" dirty="0">
                <a:ea typeface="Tahoma" pitchFamily="34" charset="0"/>
                <a:cs typeface="Tahoma" pitchFamily="34" charset="0"/>
              </a:rPr>
              <a:t>TEMARIO</a:t>
            </a:r>
          </a:p>
          <a:p>
            <a:pPr algn="ctr"/>
            <a:endParaRPr lang="es-ES" sz="1600" b="1" i="1" dirty="0">
              <a:ea typeface="Tahoma" pitchFamily="34" charset="0"/>
              <a:cs typeface="Tahoma" pitchFamily="34" charset="0"/>
            </a:endParaRPr>
          </a:p>
          <a:p>
            <a:r>
              <a:rPr lang="es-MX" sz="1600" i="1" dirty="0">
                <a:ea typeface="Tahoma" pitchFamily="34" charset="0"/>
                <a:cs typeface="Tahoma" pitchFamily="34" charset="0"/>
              </a:rPr>
              <a:t>1.- Introducción a la Calidad en el Servicio.</a:t>
            </a:r>
          </a:p>
          <a:p>
            <a:endParaRPr lang="es-ES" sz="1600" i="1" dirty="0">
              <a:ea typeface="Tahoma" pitchFamily="34" charset="0"/>
              <a:cs typeface="Tahoma" pitchFamily="34" charset="0"/>
            </a:endParaRPr>
          </a:p>
          <a:p>
            <a:r>
              <a:rPr lang="es-MX" sz="1600" i="1" dirty="0">
                <a:ea typeface="Tahoma" pitchFamily="34" charset="0"/>
                <a:cs typeface="Tahoma" pitchFamily="34" charset="0"/>
              </a:rPr>
              <a:t>2.- Calidad en el Servicio.</a:t>
            </a:r>
          </a:p>
          <a:p>
            <a:endParaRPr lang="es-ES" sz="1600" i="1" dirty="0">
              <a:ea typeface="Tahoma" pitchFamily="34" charset="0"/>
              <a:cs typeface="Tahoma" pitchFamily="34" charset="0"/>
            </a:endParaRPr>
          </a:p>
          <a:p>
            <a:r>
              <a:rPr lang="es-MX" sz="1600" i="1" dirty="0">
                <a:ea typeface="Tahoma" pitchFamily="34" charset="0"/>
                <a:cs typeface="Tahoma" pitchFamily="34" charset="0"/>
              </a:rPr>
              <a:t>3.- Atención a Clientes.</a:t>
            </a:r>
          </a:p>
          <a:p>
            <a:endParaRPr lang="es-ES" sz="1600" i="1" dirty="0">
              <a:ea typeface="Tahoma" pitchFamily="34" charset="0"/>
              <a:cs typeface="Tahoma" pitchFamily="34" charset="0"/>
            </a:endParaRPr>
          </a:p>
          <a:p>
            <a:r>
              <a:rPr lang="es-MX" sz="1600" i="1" dirty="0">
                <a:ea typeface="Tahoma" pitchFamily="34" charset="0"/>
                <a:cs typeface="Tahoma" pitchFamily="34" charset="0"/>
              </a:rPr>
              <a:t>4.-Satisfacción del Cliente.</a:t>
            </a:r>
          </a:p>
          <a:p>
            <a:endParaRPr lang="es-ES" sz="1600" i="1" dirty="0">
              <a:ea typeface="Tahoma" pitchFamily="34" charset="0"/>
              <a:cs typeface="Tahoma" pitchFamily="34" charset="0"/>
            </a:endParaRPr>
          </a:p>
          <a:p>
            <a:r>
              <a:rPr lang="es-MX" sz="1600" i="1" dirty="0">
                <a:ea typeface="Tahoma" pitchFamily="34" charset="0"/>
                <a:cs typeface="Tahoma" pitchFamily="34" charset="0"/>
              </a:rPr>
              <a:t>5.- Calidad y Evaluación del Servicio.</a:t>
            </a:r>
          </a:p>
          <a:p>
            <a:endParaRPr lang="es-MX" sz="1600" b="1" i="1" dirty="0">
              <a:solidFill>
                <a:schemeClr val="bg2"/>
              </a:solidFill>
              <a:ea typeface="Tahoma" pitchFamily="34" charset="0"/>
              <a:cs typeface="Tahoma" pitchFamily="34" charset="0"/>
            </a:endParaRPr>
          </a:p>
          <a:p>
            <a:pPr algn="ctr"/>
            <a:r>
              <a:rPr lang="es-MX" sz="1600" i="1" dirty="0">
                <a:ea typeface="Tahoma" pitchFamily="34" charset="0"/>
                <a:cs typeface="Tahoma" pitchFamily="34" charset="0"/>
              </a:rPr>
              <a:t>EQUIPO Y MATERIAL REQUERIDO</a:t>
            </a:r>
            <a:endParaRPr lang="es-ES" sz="1600" i="1" dirty="0">
              <a:ea typeface="Tahoma" pitchFamily="34" charset="0"/>
              <a:cs typeface="Tahoma" pitchFamily="34" charset="0"/>
            </a:endParaRPr>
          </a:p>
          <a:p>
            <a:pPr algn="just"/>
            <a:r>
              <a:rPr lang="es-MX" sz="1600" i="1" dirty="0">
                <a:ea typeface="Tahoma" pitchFamily="34" charset="0"/>
                <a:cs typeface="Tahoma" pitchFamily="34" charset="0"/>
              </a:rPr>
              <a:t>CPU, Proyector, Bocinas, Apuntador laser, Extensión de 5m, Pintaron blanco o rota folió, Pantalla para proyectar, Material del curso reproducido para cada participante, Lapiceros para los participantes, Paquete de Hojas blancas, 5 Juegos de marcadores de agua de colores, 15 Pliegos de papel bond.</a:t>
            </a:r>
          </a:p>
          <a:p>
            <a:pPr algn="just"/>
            <a:endParaRPr lang="es-MX" sz="1600" b="1" i="1" dirty="0">
              <a:solidFill>
                <a:schemeClr val="bg2"/>
              </a:solidFill>
              <a:ea typeface="Tahoma" pitchFamily="34" charset="0"/>
              <a:cs typeface="Tahoma" pitchFamily="34" charset="0"/>
            </a:endParaRPr>
          </a:p>
          <a:p>
            <a:pPr algn="just"/>
            <a:r>
              <a:rPr lang="es-MX" sz="1600" i="1" dirty="0">
                <a:ea typeface="Tahoma" pitchFamily="34" charset="0"/>
                <a:cs typeface="Tahoma" pitchFamily="34" charset="0"/>
              </a:rPr>
              <a:t>DURACIÓN: 15 HORAS</a:t>
            </a:r>
          </a:p>
          <a:p>
            <a:pPr algn="just"/>
            <a:r>
              <a:rPr lang="es-MX" sz="1600" i="1" dirty="0">
                <a:ea typeface="Tahoma" pitchFamily="34" charset="0"/>
                <a:cs typeface="Tahoma" pitchFamily="34" charset="0"/>
              </a:rPr>
              <a:t>COSTO POR PERSONA: $500.00MN </a:t>
            </a:r>
          </a:p>
          <a:p>
            <a:pPr algn="just"/>
            <a:r>
              <a:rPr lang="es-MX" sz="1600" i="1" dirty="0">
                <a:ea typeface="Tahoma" pitchFamily="34" charset="0"/>
                <a:cs typeface="Tahoma" pitchFamily="34" charset="0"/>
              </a:rPr>
              <a:t>NÚMERO DE PARTICIPANTES MÍNIMO 10 MÁXIMO 20</a:t>
            </a:r>
            <a:endParaRPr lang="es-ES" sz="1600" b="1" i="1" dirty="0">
              <a:solidFill>
                <a:schemeClr val="bg2"/>
              </a:solidFill>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404664" y="1874600"/>
            <a:ext cx="5832648" cy="2985433"/>
          </a:xfrm>
          <a:prstGeom prst="rect">
            <a:avLst/>
          </a:prstGeom>
          <a:noFill/>
        </p:spPr>
        <p:txBody>
          <a:bodyPr wrap="square" anchor="t">
            <a:spAutoFit/>
          </a:bodyPr>
          <a:lstStyle/>
          <a:p>
            <a:pPr marL="274320" indent="-274320" algn="ctr">
              <a:buClr>
                <a:schemeClr val="accent3"/>
              </a:buClr>
              <a:defRPr/>
            </a:pPr>
            <a:r>
              <a:rPr lang="es-MX" sz="1600" b="1" i="1" dirty="0">
                <a:ea typeface="Tahoma" pitchFamily="34" charset="0"/>
                <a:cs typeface="Tahoma" pitchFamily="34" charset="0"/>
              </a:rPr>
              <a:t>P R E S E N T A C I Ó N</a:t>
            </a:r>
          </a:p>
          <a:p>
            <a:pPr marL="274320" indent="-274320" algn="ctr">
              <a:buClr>
                <a:schemeClr val="accent3"/>
              </a:buClr>
              <a:defRPr/>
            </a:pPr>
            <a:endParaRPr lang="es-MX" sz="1600" i="1" dirty="0">
              <a:solidFill>
                <a:srgbClr val="FF0000"/>
              </a:solidFill>
            </a:endParaRPr>
          </a:p>
          <a:p>
            <a:pPr marL="358775" indent="-6350" algn="just">
              <a:buClr>
                <a:schemeClr val="accent3"/>
              </a:buClr>
              <a:defRPr/>
            </a:pPr>
            <a:r>
              <a:rPr lang="es-ES" sz="1600" i="1" dirty="0">
                <a:ea typeface="Tahoma" pitchFamily="34" charset="0"/>
                <a:cs typeface="Tahoma" pitchFamily="34" charset="0"/>
              </a:rPr>
              <a:t>El curso pretende facilitar la comprensión del </a:t>
            </a:r>
            <a:r>
              <a:rPr lang="es-ES" sz="1600" b="1" i="1" u="sng" dirty="0">
                <a:ea typeface="Tahoma" pitchFamily="34" charset="0"/>
                <a:cs typeface="Tahoma" pitchFamily="34" charset="0"/>
              </a:rPr>
              <a:t>ambiente</a:t>
            </a:r>
            <a:r>
              <a:rPr lang="es-ES" sz="1600" i="1" u="sng" dirty="0">
                <a:ea typeface="Tahoma" pitchFamily="34" charset="0"/>
                <a:cs typeface="Tahoma" pitchFamily="34" charset="0"/>
              </a:rPr>
              <a:t> </a:t>
            </a:r>
            <a:r>
              <a:rPr lang="es-ES" sz="1600" i="1" dirty="0">
                <a:ea typeface="Tahoma" pitchFamily="34" charset="0"/>
                <a:cs typeface="Tahoma" pitchFamily="34" charset="0"/>
              </a:rPr>
              <a:t>empresarial y la gestión tecnológica se revela en sus planes, </a:t>
            </a:r>
            <a:r>
              <a:rPr lang="es-ES" sz="1600" b="1" i="1" u="sng" dirty="0">
                <a:ea typeface="Tahoma" pitchFamily="34" charset="0"/>
                <a:cs typeface="Tahoma" pitchFamily="34" charset="0"/>
              </a:rPr>
              <a:t>políticas</a:t>
            </a:r>
            <a:r>
              <a:rPr lang="es-ES" sz="1600" i="1" dirty="0">
                <a:ea typeface="Tahoma" pitchFamily="34" charset="0"/>
                <a:cs typeface="Tahoma" pitchFamily="34" charset="0"/>
              </a:rPr>
              <a:t> y </a:t>
            </a:r>
            <a:r>
              <a:rPr lang="es-ES" sz="1600" b="1" i="1" u="sng" dirty="0">
                <a:ea typeface="Tahoma" pitchFamily="34" charset="0"/>
                <a:cs typeface="Tahoma" pitchFamily="34" charset="0"/>
              </a:rPr>
              <a:t>estrategias</a:t>
            </a:r>
            <a:r>
              <a:rPr lang="es-ES" sz="1600" i="1" dirty="0">
                <a:ea typeface="Tahoma" pitchFamily="34" charset="0"/>
                <a:cs typeface="Tahoma" pitchFamily="34" charset="0"/>
              </a:rPr>
              <a:t> tecnológicas para la adquisición, uso y creación de tecnología, así como cuando se asume la </a:t>
            </a:r>
            <a:r>
              <a:rPr lang="es-ES" sz="1600" i="1" u="sng" dirty="0">
                <a:ea typeface="Tahoma" pitchFamily="34" charset="0"/>
                <a:cs typeface="Tahoma" pitchFamily="34" charset="0"/>
              </a:rPr>
              <a:t>innovación</a:t>
            </a:r>
            <a:r>
              <a:rPr lang="es-ES" sz="1600" i="1" dirty="0">
                <a:ea typeface="Tahoma" pitchFamily="34" charset="0"/>
                <a:cs typeface="Tahoma" pitchFamily="34" charset="0"/>
              </a:rPr>
              <a:t> como eje de las </a:t>
            </a:r>
            <a:r>
              <a:rPr lang="es-ES" sz="1600" i="1" u="sng" dirty="0">
                <a:ea typeface="Tahoma" pitchFamily="34" charset="0"/>
                <a:cs typeface="Tahoma" pitchFamily="34" charset="0"/>
              </a:rPr>
              <a:t>estrategias</a:t>
            </a:r>
            <a:r>
              <a:rPr lang="es-ES" sz="1600" i="1" dirty="0">
                <a:ea typeface="Tahoma" pitchFamily="34" charset="0"/>
                <a:cs typeface="Tahoma" pitchFamily="34" charset="0"/>
              </a:rPr>
              <a:t> de desarrollo de los </a:t>
            </a:r>
            <a:r>
              <a:rPr lang="es-ES" sz="1600" i="1" u="sng" dirty="0">
                <a:ea typeface="Tahoma" pitchFamily="34" charset="0"/>
                <a:cs typeface="Tahoma" pitchFamily="34" charset="0"/>
              </a:rPr>
              <a:t>negocios</a:t>
            </a:r>
            <a:r>
              <a:rPr lang="es-ES" sz="1600" i="1" dirty="0">
                <a:ea typeface="Tahoma" pitchFamily="34" charset="0"/>
                <a:cs typeface="Tahoma" pitchFamily="34" charset="0"/>
              </a:rPr>
              <a:t>. También es evidente cuando en la </a:t>
            </a:r>
            <a:r>
              <a:rPr lang="es-ES" sz="1600" i="1" u="sng" dirty="0">
                <a:ea typeface="Tahoma" pitchFamily="34" charset="0"/>
                <a:cs typeface="Tahoma" pitchFamily="34" charset="0"/>
              </a:rPr>
              <a:t>cultura</a:t>
            </a:r>
            <a:r>
              <a:rPr lang="es-ES" sz="1600" i="1" dirty="0">
                <a:ea typeface="Tahoma" pitchFamily="34" charset="0"/>
                <a:cs typeface="Tahoma" pitchFamily="34" charset="0"/>
              </a:rPr>
              <a:t> de las empresas se ha logrado "crear una mentalidad innovadora, enfocada hacia </a:t>
            </a:r>
            <a:r>
              <a:rPr lang="es-ES" sz="1600" i="1" u="sng" dirty="0">
                <a:ea typeface="Tahoma" pitchFamily="34" charset="0"/>
                <a:cs typeface="Tahoma" pitchFamily="34" charset="0"/>
              </a:rPr>
              <a:t>el aprendizaje </a:t>
            </a:r>
            <a:r>
              <a:rPr lang="es-ES" sz="1600" i="1" dirty="0">
                <a:ea typeface="Tahoma" pitchFamily="34" charset="0"/>
                <a:cs typeface="Tahoma" pitchFamily="34" charset="0"/>
              </a:rPr>
              <a:t>permanente que sirva de sustento al crecimiento de la </a:t>
            </a:r>
            <a:r>
              <a:rPr lang="es-ES" sz="1600" i="1" u="sng" dirty="0">
                <a:ea typeface="Tahoma" pitchFamily="34" charset="0"/>
                <a:cs typeface="Tahoma" pitchFamily="34" charset="0"/>
              </a:rPr>
              <a:t>competitividad</a:t>
            </a:r>
            <a:r>
              <a:rPr lang="es-ES" sz="1600" i="1" dirty="0">
                <a:ea typeface="Tahoma" pitchFamily="34" charset="0"/>
                <a:cs typeface="Tahoma" pitchFamily="34" charset="0"/>
              </a:rPr>
              <a:t> en el largo plazo.</a:t>
            </a:r>
            <a:endParaRPr lang="es-MX" sz="1600" i="1" dirty="0">
              <a:ea typeface="Tahoma" pitchFamily="34" charset="0"/>
              <a:cs typeface="Tahoma" pitchFamily="34" charset="0"/>
            </a:endParaRPr>
          </a:p>
          <a:p>
            <a:pPr marL="274320" indent="-274320" algn="ctr">
              <a:buClr>
                <a:schemeClr val="accent3"/>
              </a:buClr>
              <a:defRPr/>
            </a:pPr>
            <a:endParaRPr lang="es-ES" sz="1200" b="1" dirty="0">
              <a:effectLst>
                <a:outerShdw blurRad="38100" dist="38100" dir="2700000" algn="tl">
                  <a:srgbClr val="C0C0C0"/>
                </a:outerShdw>
              </a:effectLst>
            </a:endParaRPr>
          </a:p>
        </p:txBody>
      </p:sp>
      <p:sp>
        <p:nvSpPr>
          <p:cNvPr id="4" name="3 CuadroTexto"/>
          <p:cNvSpPr txBox="1"/>
          <p:nvPr/>
        </p:nvSpPr>
        <p:spPr>
          <a:xfrm>
            <a:off x="548680" y="971600"/>
            <a:ext cx="5832648" cy="707886"/>
          </a:xfrm>
          <a:prstGeom prst="rect">
            <a:avLst/>
          </a:prstGeom>
          <a:noFill/>
        </p:spPr>
        <p:txBody>
          <a:bodyPr wrap="square" rtlCol="0">
            <a:spAutoFit/>
          </a:bodyPr>
          <a:lstStyle/>
          <a:p>
            <a:pPr marL="274320" indent="-274320" algn="ctr">
              <a:buClr>
                <a:schemeClr val="accent3"/>
              </a:buClr>
              <a:defRPr/>
            </a:pPr>
            <a:r>
              <a:rPr lang="es-MX" sz="2000" b="1" spc="300" dirty="0"/>
              <a:t>DISEÑO E INOVACIÓN </a:t>
            </a:r>
          </a:p>
          <a:p>
            <a:pPr marL="274320" indent="-274320" algn="ctr">
              <a:buClr>
                <a:schemeClr val="accent3"/>
              </a:buClr>
              <a:defRPr/>
            </a:pPr>
            <a:r>
              <a:rPr lang="es-MX" sz="2000" b="1" spc="300" dirty="0"/>
              <a:t>TECNOLÓGICA</a:t>
            </a:r>
          </a:p>
        </p:txBody>
      </p:sp>
      <p:sp>
        <p:nvSpPr>
          <p:cNvPr id="11" name="10 CuadroTexto"/>
          <p:cNvSpPr txBox="1"/>
          <p:nvPr/>
        </p:nvSpPr>
        <p:spPr>
          <a:xfrm>
            <a:off x="1124746" y="4860034"/>
            <a:ext cx="2880320" cy="3674852"/>
          </a:xfrm>
          <a:prstGeom prst="rect">
            <a:avLst/>
          </a:prstGeom>
          <a:noFill/>
        </p:spPr>
        <p:txBody>
          <a:bodyPr wrap="square" rtlCol="0">
            <a:spAutoFit/>
          </a:bodyPr>
          <a:lstStyle/>
          <a:p>
            <a:pPr marL="274320" indent="-274320" algn="ctr">
              <a:buClr>
                <a:schemeClr val="accent3"/>
              </a:buClr>
              <a:defRPr/>
            </a:pPr>
            <a:r>
              <a:rPr lang="es-MX" b="1" i="1" dirty="0"/>
              <a:t> </a:t>
            </a:r>
            <a:r>
              <a:rPr lang="es-MX" sz="1600" b="1" i="1" dirty="0">
                <a:ea typeface="Tahoma" pitchFamily="34" charset="0"/>
                <a:cs typeface="Tahoma" pitchFamily="34" charset="0"/>
              </a:rPr>
              <a:t>TEMAS PRINCIPALES</a:t>
            </a:r>
            <a:r>
              <a:rPr lang="es-ES" sz="1600" b="1" i="1" dirty="0">
                <a:ea typeface="Tahoma" pitchFamily="34" charset="0"/>
                <a:cs typeface="Tahoma" pitchFamily="34" charset="0"/>
              </a:rPr>
              <a:t> </a:t>
            </a:r>
          </a:p>
          <a:p>
            <a:pPr marL="274320" indent="-274320" algn="just">
              <a:buClr>
                <a:schemeClr val="accent3"/>
              </a:buClr>
              <a:defRPr/>
            </a:pPr>
            <a:endParaRPr lang="es-ES" b="1" i="1" dirty="0">
              <a:solidFill>
                <a:schemeClr val="tx2"/>
              </a:solidFill>
              <a:ea typeface="Tahoma" pitchFamily="34" charset="0"/>
              <a:cs typeface="Tahoma" pitchFamily="34" charset="0"/>
            </a:endParaRPr>
          </a:p>
          <a:p>
            <a:pPr marL="274320" indent="-274320">
              <a:buClr>
                <a:srgbClr val="006600"/>
              </a:buClr>
              <a:buFont typeface="Wingdings" pitchFamily="2" charset="2"/>
              <a:buChar char="v"/>
              <a:defRPr/>
            </a:pPr>
            <a:r>
              <a:rPr lang="es-ES" sz="1600" i="1" dirty="0">
                <a:ea typeface="Tahoma" pitchFamily="34" charset="0"/>
                <a:cs typeface="Tahoma" pitchFamily="34" charset="0"/>
              </a:rPr>
              <a:t>Aleaciones.</a:t>
            </a:r>
          </a:p>
          <a:p>
            <a:pPr marL="274320" indent="-274320">
              <a:buClr>
                <a:schemeClr val="accent3"/>
              </a:buClr>
              <a:buFont typeface="Wingdings 2"/>
              <a:buChar char=""/>
              <a:defRPr/>
            </a:pPr>
            <a:endParaRPr lang="es-ES" sz="1600" i="1" dirty="0">
              <a:ea typeface="Tahoma" pitchFamily="34" charset="0"/>
              <a:cs typeface="Tahoma" pitchFamily="34" charset="0"/>
            </a:endParaRPr>
          </a:p>
          <a:p>
            <a:pPr marL="274320" indent="-274320">
              <a:buClr>
                <a:srgbClr val="006600"/>
              </a:buClr>
              <a:buFont typeface="Wingdings" pitchFamily="2" charset="2"/>
              <a:buChar char="v"/>
              <a:defRPr/>
            </a:pPr>
            <a:r>
              <a:rPr lang="es-ES" sz="1600" i="1" dirty="0">
                <a:ea typeface="Tahoma" pitchFamily="34" charset="0"/>
                <a:cs typeface="Tahoma" pitchFamily="34" charset="0"/>
              </a:rPr>
              <a:t>Diseño.</a:t>
            </a:r>
          </a:p>
          <a:p>
            <a:pPr marL="274320" indent="-274320">
              <a:buClr>
                <a:schemeClr val="accent3"/>
              </a:buClr>
              <a:buFont typeface="Wingdings 2"/>
              <a:buChar char=""/>
              <a:defRPr/>
            </a:pPr>
            <a:endParaRPr lang="es-ES" sz="1600" i="1" dirty="0">
              <a:ea typeface="Tahoma" pitchFamily="34" charset="0"/>
              <a:cs typeface="Tahoma" pitchFamily="34" charset="0"/>
            </a:endParaRPr>
          </a:p>
          <a:p>
            <a:pPr marL="274320" indent="-274320">
              <a:buClr>
                <a:srgbClr val="006600"/>
              </a:buClr>
              <a:buFont typeface="Wingdings" pitchFamily="2" charset="2"/>
              <a:buChar char="v"/>
              <a:defRPr/>
            </a:pPr>
            <a:r>
              <a:rPr lang="es-ES" sz="1600" i="1" dirty="0">
                <a:ea typeface="Tahoma" pitchFamily="34" charset="0"/>
                <a:cs typeface="Tahoma" pitchFamily="34" charset="0"/>
              </a:rPr>
              <a:t>Dibujo Asistido por Computadora.</a:t>
            </a:r>
          </a:p>
          <a:p>
            <a:pPr marL="274320" indent="-274320">
              <a:lnSpc>
                <a:spcPct val="90000"/>
              </a:lnSpc>
              <a:buClr>
                <a:schemeClr val="hlink"/>
              </a:buClr>
              <a:buSzPct val="80000"/>
              <a:defRPr/>
            </a:pPr>
            <a:endParaRPr lang="es-ES" b="1" i="1" dirty="0">
              <a:effectLst>
                <a:outerShdw blurRad="38100" dist="38100" dir="2700000" algn="tl">
                  <a:srgbClr val="C0C0C0"/>
                </a:outerShdw>
              </a:effectLst>
              <a:ea typeface="Tahoma" pitchFamily="34" charset="0"/>
              <a:cs typeface="Tahoma" pitchFamily="34" charset="0"/>
            </a:endParaRPr>
          </a:p>
          <a:p>
            <a:pPr marL="274320" indent="-274320">
              <a:lnSpc>
                <a:spcPct val="90000"/>
              </a:lnSpc>
              <a:buClr>
                <a:schemeClr val="hlink"/>
              </a:buClr>
              <a:buSzPct val="80000"/>
              <a:defRPr/>
            </a:pPr>
            <a:endParaRPr lang="es-ES" sz="1200" b="1" i="1" dirty="0">
              <a:effectLst>
                <a:outerShdw blurRad="38100" dist="38100" dir="2700000" algn="tl">
                  <a:srgbClr val="C0C0C0"/>
                </a:outerShdw>
              </a:effectLst>
              <a:ea typeface="Tahoma" pitchFamily="34" charset="0"/>
              <a:cs typeface="Tahoma" pitchFamily="34" charset="0"/>
            </a:endParaRPr>
          </a:p>
          <a:p>
            <a:pPr marL="274320" indent="-274320">
              <a:lnSpc>
                <a:spcPct val="90000"/>
              </a:lnSpc>
              <a:buClr>
                <a:schemeClr val="hlink"/>
              </a:buClr>
              <a:buSzPct val="80000"/>
              <a:defRPr/>
            </a:pPr>
            <a:endParaRPr lang="es-ES" sz="1200" b="1" i="1" dirty="0">
              <a:effectLst>
                <a:outerShdw blurRad="38100" dist="38100" dir="2700000" algn="tl">
                  <a:srgbClr val="C0C0C0"/>
                </a:outerShdw>
              </a:effectLst>
              <a:ea typeface="Tahoma" pitchFamily="34" charset="0"/>
              <a:cs typeface="Tahoma" pitchFamily="34" charset="0"/>
            </a:endParaRPr>
          </a:p>
          <a:p>
            <a:pPr indent="-274320">
              <a:lnSpc>
                <a:spcPct val="90000"/>
              </a:lnSpc>
              <a:buClr>
                <a:schemeClr val="hlink"/>
              </a:buClr>
              <a:buSzPct val="80000"/>
              <a:defRPr/>
            </a:pPr>
            <a:r>
              <a:rPr lang="es-ES" sz="1400" i="1" dirty="0">
                <a:ea typeface="Tahoma" pitchFamily="34" charset="0"/>
                <a:cs typeface="Tahoma" pitchFamily="34" charset="0"/>
              </a:rPr>
              <a:t>DURACIÓN 20 HORAS</a:t>
            </a:r>
          </a:p>
          <a:p>
            <a:pPr indent="-274320">
              <a:lnSpc>
                <a:spcPct val="90000"/>
              </a:lnSpc>
              <a:buClr>
                <a:schemeClr val="hlink"/>
              </a:buClr>
              <a:buSzPct val="80000"/>
              <a:defRPr/>
            </a:pPr>
            <a:endParaRPr lang="es-ES" sz="1400" b="1" i="1" dirty="0">
              <a:solidFill>
                <a:schemeClr val="tx2"/>
              </a:solidFill>
              <a:ea typeface="Tahoma" pitchFamily="34" charset="0"/>
              <a:cs typeface="Tahoma" pitchFamily="34" charset="0"/>
            </a:endParaRPr>
          </a:p>
          <a:p>
            <a:pPr marL="274320" indent="-274320">
              <a:lnSpc>
                <a:spcPct val="90000"/>
              </a:lnSpc>
              <a:buClr>
                <a:schemeClr val="accent3"/>
              </a:buClr>
              <a:buSzPct val="80000"/>
              <a:defRPr/>
            </a:pPr>
            <a:r>
              <a:rPr lang="es-ES" sz="1400" i="1" dirty="0">
                <a:ea typeface="Tahoma" pitchFamily="34" charset="0"/>
                <a:cs typeface="Tahoma" pitchFamily="34" charset="0"/>
              </a:rPr>
              <a:t>PARTICIPANTES  25  MÁXIMO</a:t>
            </a:r>
          </a:p>
          <a:p>
            <a:pPr marL="274320" indent="-274320">
              <a:lnSpc>
                <a:spcPct val="90000"/>
              </a:lnSpc>
              <a:buClr>
                <a:schemeClr val="accent3"/>
              </a:buClr>
              <a:buSzPct val="80000"/>
              <a:defRPr/>
            </a:pPr>
            <a:endParaRPr lang="es-ES" sz="1400" i="1" dirty="0">
              <a:ea typeface="Tahoma" pitchFamily="34" charset="0"/>
              <a:cs typeface="Tahoma" pitchFamily="34" charset="0"/>
            </a:endParaRPr>
          </a:p>
          <a:p>
            <a:pPr marL="274320" indent="-274320">
              <a:lnSpc>
                <a:spcPct val="90000"/>
              </a:lnSpc>
              <a:buClr>
                <a:schemeClr val="accent3"/>
              </a:buClr>
              <a:buSzPct val="80000"/>
              <a:defRPr/>
            </a:pPr>
            <a:r>
              <a:rPr lang="es-ES" sz="1400" i="1" dirty="0">
                <a:ea typeface="Tahoma" pitchFamily="34" charset="0"/>
                <a:cs typeface="Tahoma" pitchFamily="34" charset="0"/>
              </a:rPr>
              <a:t>COSTO POR PERSONA: $500.00</a:t>
            </a:r>
            <a:endParaRPr lang="es-MX" sz="1100" i="1" dirty="0">
              <a:ea typeface="Tahoma" pitchFamily="34" charset="0"/>
              <a:cs typeface="Tahoma" pitchFamily="34" charset="0"/>
            </a:endParaRPr>
          </a:p>
        </p:txBody>
      </p:sp>
      <p:pic>
        <p:nvPicPr>
          <p:cNvPr id="7" name="6 Imagen"/>
          <p:cNvPicPr/>
          <p:nvPr/>
        </p:nvPicPr>
        <p:blipFill>
          <a:blip r:embed="rId3" cstate="print"/>
          <a:srcRect l="74265" t="66345" r="8592" b="15015"/>
          <a:stretch>
            <a:fillRect/>
          </a:stretch>
        </p:blipFill>
        <p:spPr bwMode="auto">
          <a:xfrm>
            <a:off x="3645024" y="5364088"/>
            <a:ext cx="2736304" cy="1800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764704" y="884660"/>
            <a:ext cx="5760640" cy="400110"/>
          </a:xfrm>
          <a:prstGeom prst="rect">
            <a:avLst/>
          </a:prstGeom>
          <a:noFill/>
        </p:spPr>
        <p:txBody>
          <a:bodyPr wrap="square" rtlCol="0">
            <a:spAutoFit/>
          </a:bodyPr>
          <a:lstStyle/>
          <a:p>
            <a:pPr algn="ctr"/>
            <a:r>
              <a:rPr lang="es-MX" sz="2000" b="1" spc="300" dirty="0"/>
              <a:t>CURSO 5s´s</a:t>
            </a:r>
          </a:p>
        </p:txBody>
      </p:sp>
      <p:sp>
        <p:nvSpPr>
          <p:cNvPr id="6" name="5 CuadroTexto"/>
          <p:cNvSpPr txBox="1"/>
          <p:nvPr/>
        </p:nvSpPr>
        <p:spPr>
          <a:xfrm>
            <a:off x="764704" y="1488148"/>
            <a:ext cx="5616624" cy="400110"/>
          </a:xfrm>
          <a:prstGeom prst="rect">
            <a:avLst/>
          </a:prstGeom>
          <a:noFill/>
        </p:spPr>
        <p:txBody>
          <a:bodyPr wrap="square" rtlCol="0">
            <a:spAutoFit/>
          </a:bodyPr>
          <a:lstStyle/>
          <a:p>
            <a:pPr algn="ctr"/>
            <a:r>
              <a:rPr lang="es-MX" sz="2000" b="1" spc="300" dirty="0"/>
              <a:t>PRESENTACIÓN</a:t>
            </a:r>
          </a:p>
        </p:txBody>
      </p:sp>
      <p:sp>
        <p:nvSpPr>
          <p:cNvPr id="7" name="6 Rectángulo"/>
          <p:cNvSpPr/>
          <p:nvPr/>
        </p:nvSpPr>
        <p:spPr>
          <a:xfrm>
            <a:off x="692696" y="2278191"/>
            <a:ext cx="5184576" cy="1107996"/>
          </a:xfrm>
          <a:prstGeom prst="rect">
            <a:avLst/>
          </a:prstGeom>
        </p:spPr>
        <p:txBody>
          <a:bodyPr wrap="square">
            <a:spAutoFit/>
          </a:bodyPr>
          <a:lstStyle/>
          <a:p>
            <a:pPr algn="just"/>
            <a:r>
              <a:rPr lang="es-MX" sz="1600" b="1" i="1" dirty="0">
                <a:ea typeface="Tahoma" pitchFamily="34" charset="0"/>
                <a:cs typeface="Tahoma" pitchFamily="34" charset="0"/>
              </a:rPr>
              <a:t>Objetivo:  </a:t>
            </a:r>
            <a:r>
              <a:rPr lang="es-MX" sz="1600" i="1" dirty="0">
                <a:ea typeface="Tahoma" pitchFamily="34" charset="0"/>
                <a:cs typeface="Tahoma" pitchFamily="34" charset="0"/>
              </a:rPr>
              <a:t>Mostrar de forma general lo que es la metodología 5s´s, su significado, el proceso para implementación y lo que implica en la organización como una estrategia de cambio. </a:t>
            </a:r>
          </a:p>
        </p:txBody>
      </p:sp>
      <p:sp>
        <p:nvSpPr>
          <p:cNvPr id="9" name="8 Rectángulo"/>
          <p:cNvSpPr/>
          <p:nvPr/>
        </p:nvSpPr>
        <p:spPr>
          <a:xfrm>
            <a:off x="1268760" y="3355411"/>
            <a:ext cx="5328592" cy="2800767"/>
          </a:xfrm>
          <a:prstGeom prst="rect">
            <a:avLst/>
          </a:prstGeom>
        </p:spPr>
        <p:txBody>
          <a:bodyPr wrap="square">
            <a:spAutoFit/>
          </a:bodyPr>
          <a:lstStyle/>
          <a:p>
            <a:pPr algn="ctr">
              <a:buClr>
                <a:srgbClr val="006600"/>
              </a:buClr>
            </a:pPr>
            <a:r>
              <a:rPr lang="es-MX" sz="1600" b="1" i="1" spc="600" dirty="0">
                <a:ea typeface="Tahoma" pitchFamily="34" charset="0"/>
                <a:cs typeface="Tahoma" pitchFamily="34" charset="0"/>
              </a:rPr>
              <a:t>TEMARIO</a:t>
            </a:r>
          </a:p>
          <a:p>
            <a:pPr algn="just">
              <a:buClr>
                <a:srgbClr val="006600"/>
              </a:buClr>
            </a:pPr>
            <a:endParaRPr lang="es-MX" sz="1600" b="1" i="1" spc="600" dirty="0">
              <a:ea typeface="Tahoma" pitchFamily="34" charset="0"/>
              <a:cs typeface="Tahoma" pitchFamily="34" charset="0"/>
            </a:endParaRPr>
          </a:p>
          <a:p>
            <a:pPr marL="266700" indent="-266700" algn="just">
              <a:buClr>
                <a:srgbClr val="006600"/>
              </a:buClr>
              <a:buFont typeface="Wingdings" pitchFamily="2" charset="2"/>
              <a:buChar char="v"/>
            </a:pPr>
            <a:r>
              <a:rPr lang="es-MX" sz="1600" i="1" dirty="0">
                <a:ea typeface="Tahoma" pitchFamily="34" charset="0"/>
                <a:cs typeface="Tahoma" pitchFamily="34" charset="0"/>
              </a:rPr>
              <a:t>Introducción.</a:t>
            </a:r>
          </a:p>
          <a:p>
            <a:pPr marL="266700" indent="-266700" algn="just">
              <a:buClr>
                <a:srgbClr val="006600"/>
              </a:buClr>
              <a:buFont typeface="Wingdings" pitchFamily="2" charset="2"/>
              <a:buChar char="v"/>
            </a:pPr>
            <a:endParaRPr lang="es-MX" sz="1600" i="1" dirty="0">
              <a:ea typeface="Tahoma" pitchFamily="34" charset="0"/>
              <a:cs typeface="Tahoma" pitchFamily="34" charset="0"/>
            </a:endParaRPr>
          </a:p>
          <a:p>
            <a:pPr marL="266700" indent="-266700" algn="just">
              <a:buClr>
                <a:srgbClr val="006600"/>
              </a:buClr>
              <a:buFont typeface="Wingdings" pitchFamily="2" charset="2"/>
              <a:buChar char="v"/>
            </a:pPr>
            <a:r>
              <a:rPr lang="es-MX" sz="1600" i="1" dirty="0">
                <a:ea typeface="Tahoma" pitchFamily="34" charset="0"/>
                <a:cs typeface="Tahoma" pitchFamily="34" charset="0"/>
              </a:rPr>
              <a:t>Significativo, Propósito y Herramientas de las 5s´s.</a:t>
            </a:r>
          </a:p>
          <a:p>
            <a:pPr marL="266700" indent="-266700" algn="just">
              <a:buClr>
                <a:srgbClr val="006600"/>
              </a:buClr>
              <a:buFont typeface="Wingdings" pitchFamily="2" charset="2"/>
              <a:buChar char="v"/>
            </a:pPr>
            <a:endParaRPr lang="es-MX" sz="1600" i="1" dirty="0">
              <a:ea typeface="Tahoma" pitchFamily="34" charset="0"/>
              <a:cs typeface="Tahoma" pitchFamily="34" charset="0"/>
            </a:endParaRPr>
          </a:p>
          <a:p>
            <a:pPr marL="266700" indent="-266700" algn="just">
              <a:buClr>
                <a:srgbClr val="006600"/>
              </a:buClr>
              <a:buFont typeface="Wingdings" pitchFamily="2" charset="2"/>
              <a:buChar char="v"/>
            </a:pPr>
            <a:r>
              <a:rPr lang="es-MX" sz="1600" i="1" dirty="0">
                <a:ea typeface="Tahoma" pitchFamily="34" charset="0"/>
                <a:cs typeface="Tahoma" pitchFamily="34" charset="0"/>
              </a:rPr>
              <a:t>Retroalimentación.</a:t>
            </a:r>
          </a:p>
          <a:p>
            <a:pPr marL="266700" algn="just">
              <a:buClr>
                <a:srgbClr val="006600"/>
              </a:buClr>
              <a:buFont typeface="Wingdings" pitchFamily="2" charset="2"/>
              <a:buChar char="ü"/>
            </a:pPr>
            <a:endParaRPr lang="es-MX" sz="1600" i="1" dirty="0">
              <a:ea typeface="Tahoma" pitchFamily="34" charset="0"/>
              <a:cs typeface="Tahoma" pitchFamily="34" charset="0"/>
            </a:endParaRPr>
          </a:p>
          <a:p>
            <a:pPr marL="266700" indent="-266700" algn="just">
              <a:buClr>
                <a:srgbClr val="006600"/>
              </a:buClr>
              <a:buFont typeface="Wingdings" pitchFamily="2" charset="2"/>
              <a:buChar char="v"/>
            </a:pPr>
            <a:r>
              <a:rPr lang="es-MX" sz="1600" i="1" dirty="0">
                <a:ea typeface="Tahoma" pitchFamily="34" charset="0"/>
                <a:cs typeface="Tahoma" pitchFamily="34" charset="0"/>
              </a:rPr>
              <a:t>Roles en una Estrategia de Cambio (Institucionalización).</a:t>
            </a:r>
          </a:p>
          <a:p>
            <a:pPr marL="266700" indent="-266700" algn="just">
              <a:buClr>
                <a:srgbClr val="006600"/>
              </a:buClr>
              <a:buFont typeface="Wingdings" pitchFamily="2" charset="2"/>
              <a:buChar char="v"/>
            </a:pPr>
            <a:endParaRPr lang="es-MX" sz="1600" i="1" dirty="0">
              <a:ea typeface="Tahoma" pitchFamily="34" charset="0"/>
              <a:cs typeface="Tahoma" pitchFamily="34" charset="0"/>
            </a:endParaRPr>
          </a:p>
          <a:p>
            <a:pPr marL="266700" indent="-266700" algn="just">
              <a:buClr>
                <a:srgbClr val="006600"/>
              </a:buClr>
              <a:buFont typeface="Wingdings" pitchFamily="2" charset="2"/>
              <a:buChar char="v"/>
            </a:pPr>
            <a:r>
              <a:rPr lang="es-MX" sz="1600" i="1" dirty="0">
                <a:ea typeface="Tahoma" pitchFamily="34" charset="0"/>
                <a:cs typeface="Tahoma" pitchFamily="34" charset="0"/>
              </a:rPr>
              <a:t>Creación de Disciplina y Habito para su Mantenimiento.</a:t>
            </a:r>
          </a:p>
        </p:txBody>
      </p:sp>
      <p:sp>
        <p:nvSpPr>
          <p:cNvPr id="11" name="10 Rectángulo"/>
          <p:cNvSpPr/>
          <p:nvPr/>
        </p:nvSpPr>
        <p:spPr>
          <a:xfrm>
            <a:off x="1196752" y="7164291"/>
            <a:ext cx="5400600" cy="800219"/>
          </a:xfrm>
          <a:prstGeom prst="rect">
            <a:avLst/>
          </a:prstGeom>
        </p:spPr>
        <p:txBody>
          <a:bodyPr wrap="square">
            <a:spAutoFit/>
          </a:bodyPr>
          <a:lstStyle/>
          <a:p>
            <a:r>
              <a:rPr lang="es-MX" sz="1400" i="1" dirty="0">
                <a:ea typeface="Tahoma" pitchFamily="34" charset="0"/>
                <a:cs typeface="Tahoma" pitchFamily="34" charset="0"/>
              </a:rPr>
              <a:t>DURACIÓN: 6 HORAS.</a:t>
            </a:r>
          </a:p>
          <a:p>
            <a:r>
              <a:rPr lang="es-MX" sz="1400" i="1" dirty="0">
                <a:ea typeface="Tahoma" pitchFamily="34" charset="0"/>
                <a:cs typeface="Tahoma" pitchFamily="34" charset="0"/>
              </a:rPr>
              <a:t>COSTO: $500.00POR PERSONA. </a:t>
            </a:r>
          </a:p>
          <a:p>
            <a:r>
              <a:rPr lang="es-MX" sz="1400" i="1" dirty="0">
                <a:ea typeface="Tahoma" pitchFamily="34" charset="0"/>
                <a:cs typeface="Tahoma" pitchFamily="34" charset="0"/>
              </a:rPr>
              <a:t>20 PARTICIPANTES MÍNIMO.</a:t>
            </a:r>
            <a:r>
              <a:rPr lang="es-MX" dirty="0"/>
              <a:t>		</a:t>
            </a:r>
          </a:p>
        </p:txBody>
      </p:sp>
      <p:sp>
        <p:nvSpPr>
          <p:cNvPr id="12" name="11 CuadroTexto"/>
          <p:cNvSpPr txBox="1"/>
          <p:nvPr/>
        </p:nvSpPr>
        <p:spPr>
          <a:xfrm>
            <a:off x="1340770" y="6156176"/>
            <a:ext cx="4824536" cy="707886"/>
          </a:xfrm>
          <a:prstGeom prst="rect">
            <a:avLst/>
          </a:prstGeom>
          <a:noFill/>
        </p:spPr>
        <p:txBody>
          <a:bodyPr wrap="square" rtlCol="0">
            <a:spAutoFit/>
          </a:bodyPr>
          <a:lstStyle/>
          <a:p>
            <a:pPr algn="ctr"/>
            <a:r>
              <a:rPr lang="es-MX" sz="1600" b="1" i="1" spc="600" dirty="0">
                <a:ea typeface="Tahoma" pitchFamily="34" charset="0"/>
                <a:cs typeface="Tahoma" pitchFamily="34" charset="0"/>
              </a:rPr>
              <a:t>MATERIAL</a:t>
            </a:r>
          </a:p>
          <a:p>
            <a:pPr algn="ctr"/>
            <a:endParaRPr lang="es-MX" sz="800" i="1" spc="600" dirty="0">
              <a:solidFill>
                <a:srgbClr val="006600"/>
              </a:solidFill>
              <a:ea typeface="Tahoma" pitchFamily="34" charset="0"/>
              <a:cs typeface="Tahoma" pitchFamily="34" charset="0"/>
            </a:endParaRPr>
          </a:p>
          <a:p>
            <a:r>
              <a:rPr lang="es-MX" sz="1600" i="1" dirty="0">
                <a:ea typeface="Tahoma" pitchFamily="34" charset="0"/>
                <a:cs typeface="Tahoma" pitchFamily="34" charset="0"/>
              </a:rPr>
              <a:t>Cuaderno  u hojas para anotaciones, pluma, lápiz.</a:t>
            </a:r>
          </a:p>
        </p:txBody>
      </p:sp>
    </p:spTree>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75513</TotalTime>
  <Words>729</Words>
  <Application>Microsoft Office PowerPoint</Application>
  <PresentationFormat>Carta (216 x 279 mm)</PresentationFormat>
  <Paragraphs>145</Paragraphs>
  <Slides>9</Slides>
  <Notes>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Arial</vt:lpstr>
      <vt:lpstr>Arial Black</vt:lpstr>
      <vt:lpstr>Arial Rounded MT Bold</vt:lpstr>
      <vt:lpstr>Calibri</vt:lpstr>
      <vt:lpstr>Tahoma</vt:lpstr>
      <vt:lpstr>Wingdings</vt:lpstr>
      <vt:lpstr>Wingdings 2</vt:lpstr>
      <vt:lpstr>Diseño personalizado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Gerardo Vazquez</dc:creator>
  <cp:lastModifiedBy>Aleksandr</cp:lastModifiedBy>
  <cp:revision>1151</cp:revision>
  <cp:lastPrinted>2013-11-14T16:10:59Z</cp:lastPrinted>
  <dcterms:created xsi:type="dcterms:W3CDTF">2013-07-04T16:59:57Z</dcterms:created>
  <dcterms:modified xsi:type="dcterms:W3CDTF">2023-03-08T19:38:56Z</dcterms:modified>
</cp:coreProperties>
</file>